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7" r:id="rId2"/>
    <p:sldId id="256" r:id="rId3"/>
    <p:sldId id="258" r:id="rId4"/>
    <p:sldId id="260" r:id="rId5"/>
    <p:sldId id="261" r:id="rId6"/>
    <p:sldId id="262" r:id="rId7"/>
    <p:sldId id="259"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BadaBoom BB" panose="020B0603050302020204"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801" autoAdjust="0"/>
  </p:normalViewPr>
  <p:slideViewPr>
    <p:cSldViewPr snapToGrid="0">
      <p:cViewPr varScale="1">
        <p:scale>
          <a:sx n="38" d="100"/>
          <a:sy n="38" d="100"/>
        </p:scale>
        <p:origin x="1637" y="38"/>
      </p:cViewPr>
      <p:guideLst/>
    </p:cSldViewPr>
  </p:slideViewPr>
  <p:notesTextViewPr>
    <p:cViewPr>
      <p:scale>
        <a:sx n="1" d="1"/>
        <a:sy n="1" d="1"/>
      </p:scale>
      <p:origin x="0" y="0"/>
    </p:cViewPr>
  </p:notesTextViewPr>
  <p:notesViewPr>
    <p:cSldViewPr snapToGrid="0">
      <p:cViewPr varScale="1">
        <p:scale>
          <a:sx n="63" d="100"/>
          <a:sy n="63" d="100"/>
        </p:scale>
        <p:origin x="116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471226-F904-4E0F-A864-C8CB90713F69}"/>
              </a:ext>
            </a:extLst>
          </p:cNvPr>
          <p:cNvSpPr>
            <a:spLocks noGrp="1"/>
          </p:cNvSpPr>
          <p:nvPr>
            <p:ph type="hdr" sz="quarter"/>
          </p:nvPr>
        </p:nvSpPr>
        <p:spPr>
          <a:xfrm>
            <a:off x="0" y="0"/>
            <a:ext cx="3767328" cy="458788"/>
          </a:xfrm>
          <a:prstGeom prst="rect">
            <a:avLst/>
          </a:prstGeom>
        </p:spPr>
        <p:txBody>
          <a:bodyPr vert="horz" lIns="91440" tIns="45720" rIns="91440" bIns="45720" rtlCol="0"/>
          <a:lstStyle>
            <a:lvl1pPr algn="l">
              <a:defRPr sz="1200"/>
            </a:lvl1pPr>
          </a:lstStyle>
          <a:p>
            <a:r>
              <a:rPr lang="en-US" sz="2200" dirty="0">
                <a:latin typeface="BadaBoom BB" panose="020B0603050302020204" pitchFamily="34" charset="0"/>
              </a:rPr>
              <a:t>What Will You Do in the New Year?</a:t>
            </a:r>
          </a:p>
        </p:txBody>
      </p:sp>
      <p:sp>
        <p:nvSpPr>
          <p:cNvPr id="3" name="Date Placeholder 2">
            <a:extLst>
              <a:ext uri="{FF2B5EF4-FFF2-40B4-BE49-F238E27FC236}">
                <a16:creationId xmlns:a16="http://schemas.microsoft.com/office/drawing/2014/main" id="{E626206E-9952-4273-A97B-7B99CF655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24, 2017 am</a:t>
            </a:r>
          </a:p>
        </p:txBody>
      </p:sp>
      <p:sp>
        <p:nvSpPr>
          <p:cNvPr id="4" name="Footer Placeholder 3">
            <a:extLst>
              <a:ext uri="{FF2B5EF4-FFF2-40B4-BE49-F238E27FC236}">
                <a16:creationId xmlns:a16="http://schemas.microsoft.com/office/drawing/2014/main" id="{A873F586-6203-4DC8-ACB5-0594CBFBCF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6092CCF-864E-4D72-920C-4466EB49F5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8CD9E28-BFBD-4056-9E6C-D796264B9F6A}" type="slidenum">
              <a:rPr lang="en-US" smtClean="0"/>
              <a:t>‹#›</a:t>
            </a:fld>
            <a:endParaRPr lang="en-US" dirty="0"/>
          </a:p>
        </p:txBody>
      </p:sp>
    </p:spTree>
    <p:extLst>
      <p:ext uri="{BB962C8B-B14F-4D97-AF65-F5344CB8AC3E}">
        <p14:creationId xmlns:p14="http://schemas.microsoft.com/office/powerpoint/2010/main" val="2554515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351E0-E0D4-49BD-905A-E0DA8D01ED2B}" type="datetimeFigureOut">
              <a:rPr lang="en-US" smtClean="0"/>
              <a:t>12/24/2017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ED6B7-78A1-4F42-8B54-955B1F8B5055}" type="slidenum">
              <a:rPr lang="en-US" smtClean="0"/>
              <a:t>‹#›</a:t>
            </a:fld>
            <a:endParaRPr lang="en-US"/>
          </a:p>
        </p:txBody>
      </p:sp>
    </p:spTree>
    <p:extLst>
      <p:ext uri="{BB962C8B-B14F-4D97-AF65-F5344CB8AC3E}">
        <p14:creationId xmlns:p14="http://schemas.microsoft.com/office/powerpoint/2010/main" val="144766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Decided today to bring a New Year’s Resolution sermon, but a bit different take on it.</a:t>
            </a:r>
          </a:p>
          <a:p>
            <a:pPr marL="171450" indent="-171450">
              <a:buFont typeface="Arial" panose="020B0604020202020204" pitchFamily="34" charset="0"/>
              <a:buChar char="•"/>
            </a:pPr>
            <a:r>
              <a:rPr lang="en-US" dirty="0"/>
              <a:t>Tonight is our regularly schedule lesson on the Theme “About My Father’s Business”</a:t>
            </a:r>
          </a:p>
          <a:p>
            <a:pPr marL="171450" indent="-171450">
              <a:buFont typeface="Arial" panose="020B0604020202020204" pitchFamily="34" charset="0"/>
              <a:buChar char="•"/>
            </a:pPr>
            <a:r>
              <a:rPr lang="en-US" dirty="0"/>
              <a:t>Next Sunday morning (Jeremiah Cox) / Sunday night our Quarterly Song Service (Great way to end the year!)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Introduce lesson by sharing with you a free verse poem written by (as I understand it) a young Christian from Nebraska, who passed away after a long struggle against a malignant brain tumor at the age of 16.  He died in April of 2009.</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Considering his passing at such a young age, the sentiments expressed by the wise man in Ecclesiastes 9:10 is especially poignant.</a:t>
            </a:r>
          </a:p>
          <a:p>
            <a:pPr marL="0" indent="0">
              <a:buFont typeface="Arial" panose="020B0604020202020204" pitchFamily="34" charset="0"/>
              <a:buNone/>
            </a:pPr>
            <a:r>
              <a:rPr lang="en-US" b="1" dirty="0"/>
              <a:t>(Ecclesiastes 9:10), </a:t>
            </a:r>
            <a:r>
              <a:rPr lang="en-US" i="1" dirty="0"/>
              <a:t>“Whatever your hand finds to do, do it with your might; for there is no work or device or knowledge or wisdom in the grave where you are going.”</a:t>
            </a:r>
          </a:p>
          <a:p>
            <a:endParaRPr lang="en-US" dirty="0"/>
          </a:p>
          <a:p>
            <a:r>
              <a:rPr lang="en-US" dirty="0"/>
              <a:t>Here is the poem, (with apologies for the small font.  Feel free to get a copy of the handout in the foyer).</a:t>
            </a:r>
          </a:p>
          <a:p>
            <a:endParaRPr lang="en-US" dirty="0"/>
          </a:p>
        </p:txBody>
      </p:sp>
      <p:sp>
        <p:nvSpPr>
          <p:cNvPr id="4" name="Slide Number Placeholder 3"/>
          <p:cNvSpPr>
            <a:spLocks noGrp="1"/>
          </p:cNvSpPr>
          <p:nvPr>
            <p:ph type="sldNum" sz="quarter" idx="10"/>
          </p:nvPr>
        </p:nvSpPr>
        <p:spPr/>
        <p:txBody>
          <a:bodyPr/>
          <a:lstStyle/>
          <a:p>
            <a:fld id="{032ED6B7-78A1-4F42-8B54-955B1F8B5055}" type="slidenum">
              <a:rPr lang="en-US" smtClean="0"/>
              <a:t>1</a:t>
            </a:fld>
            <a:endParaRPr lang="en-US"/>
          </a:p>
        </p:txBody>
      </p:sp>
    </p:spTree>
    <p:extLst>
      <p:ext uri="{BB962C8B-B14F-4D97-AF65-F5344CB8AC3E}">
        <p14:creationId xmlns:p14="http://schemas.microsoft.com/office/powerpoint/2010/main" val="421516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BE someone worth KNOWING  (A proper example)</a:t>
            </a:r>
          </a:p>
          <a:p>
            <a:pPr marL="171450" indent="-171450">
              <a:buFont typeface="Arial" panose="020B0604020202020204" pitchFamily="34" charset="0"/>
              <a:buChar char="•"/>
            </a:pPr>
            <a:r>
              <a:rPr lang="en-US" b="0" i="0" dirty="0"/>
              <a:t>The example of faithful brethren helps to show the right way to walk…</a:t>
            </a:r>
          </a:p>
          <a:p>
            <a:pPr marL="0" indent="0">
              <a:buFont typeface="Arial" panose="020B0604020202020204" pitchFamily="34" charset="0"/>
              <a:buNone/>
            </a:pPr>
            <a:r>
              <a:rPr lang="en-US" b="1" i="0" dirty="0"/>
              <a:t>(Philippians 3:17-18), </a:t>
            </a:r>
            <a:r>
              <a:rPr lang="en-US" b="0" i="1" dirty="0"/>
              <a:t>“</a:t>
            </a:r>
            <a:r>
              <a:rPr lang="en-US" dirty="0"/>
              <a:t>Brethren, join in following my example, and note those who so walk, as you have us for a pattern.</a:t>
            </a:r>
            <a:r>
              <a:rPr lang="en-US" baseline="30000" dirty="0"/>
              <a:t> 18</a:t>
            </a:r>
            <a:r>
              <a:rPr lang="en-US" dirty="0"/>
              <a:t> For many walk, of whom I have told you often, and now tell you even weeping, that they are the enemies of the cross of Christ.”</a:t>
            </a:r>
          </a:p>
          <a:p>
            <a:pPr marL="171450" indent="-171450">
              <a:buFont typeface="Arial" panose="020B0604020202020204" pitchFamily="34" charset="0"/>
              <a:buChar char="•"/>
            </a:pPr>
            <a:r>
              <a:rPr lang="en-US" b="1" i="0" dirty="0"/>
              <a:t>Your example can shine as a light to the world!</a:t>
            </a:r>
          </a:p>
          <a:p>
            <a:pPr marL="0" indent="0">
              <a:buFont typeface="Arial" panose="020B0604020202020204" pitchFamily="34" charset="0"/>
              <a:buNone/>
            </a:pPr>
            <a:r>
              <a:rPr lang="en-US" b="1" i="0" dirty="0"/>
              <a:t>(Matthew 5:14-16), </a:t>
            </a:r>
            <a:r>
              <a:rPr lang="en-US" b="0" i="1" dirty="0"/>
              <a:t>“</a:t>
            </a:r>
            <a:r>
              <a:rPr lang="en-US" i="1" dirty="0"/>
              <a:t>You are the light of the world. A city that is set on a hill cannot be hidden.</a:t>
            </a:r>
            <a:r>
              <a:rPr lang="en-US" i="1" baseline="30000" dirty="0"/>
              <a:t> 15</a:t>
            </a:r>
            <a:r>
              <a:rPr lang="en-US" i="1" dirty="0"/>
              <a:t> Nor do they light a lamp and put it under a basket, but on a lampstand, and it gives light to all who are in the house.</a:t>
            </a:r>
            <a:r>
              <a:rPr lang="en-US" i="1" baseline="30000" dirty="0"/>
              <a:t> 16</a:t>
            </a:r>
            <a:r>
              <a:rPr lang="en-US" i="1" dirty="0"/>
              <a:t> Let your light so shine before men, that they may see your good works and glorify your Father in heaven.”</a:t>
            </a:r>
          </a:p>
          <a:p>
            <a:pPr marL="171450" indent="-171450">
              <a:buFont typeface="Arial" panose="020B0604020202020204" pitchFamily="34" charset="0"/>
              <a:buChar char="•"/>
            </a:pPr>
            <a:r>
              <a:rPr lang="en-US" b="1" i="0" dirty="0"/>
              <a:t>Barnabas was an example of such a one (named by apostles… helped by selling land)</a:t>
            </a:r>
          </a:p>
          <a:p>
            <a:pPr marL="0" indent="0">
              <a:buFont typeface="Arial" panose="020B0604020202020204" pitchFamily="34" charset="0"/>
              <a:buNone/>
            </a:pPr>
            <a:r>
              <a:rPr lang="en-US" b="1" i="0" dirty="0"/>
              <a:t>(Acts 4:36-37), </a:t>
            </a:r>
            <a:r>
              <a:rPr lang="en-US" b="0" i="1" dirty="0"/>
              <a:t>“</a:t>
            </a:r>
            <a:r>
              <a:rPr lang="en-US" i="1" dirty="0"/>
              <a:t>And </a:t>
            </a:r>
            <a:r>
              <a:rPr lang="en-US" i="1" dirty="0" err="1"/>
              <a:t>Joses</a:t>
            </a:r>
            <a:r>
              <a:rPr lang="en-US" i="1" dirty="0"/>
              <a:t>, who was also named Barnabas by the apostles (which is translated Son of Encouragement), a Levite of the country of Cyprus,</a:t>
            </a:r>
            <a:r>
              <a:rPr lang="en-US" i="1" baseline="30000" dirty="0"/>
              <a:t> 37</a:t>
            </a:r>
            <a:r>
              <a:rPr lang="en-US" i="1" dirty="0"/>
              <a:t> having land, sold it, and brought the money and laid it at the apostles’ feet.”</a:t>
            </a:r>
            <a:endParaRPr lang="en-US" b="0" i="1" dirty="0"/>
          </a:p>
        </p:txBody>
      </p:sp>
      <p:sp>
        <p:nvSpPr>
          <p:cNvPr id="4" name="Slide Number Placeholder 3"/>
          <p:cNvSpPr>
            <a:spLocks noGrp="1"/>
          </p:cNvSpPr>
          <p:nvPr>
            <p:ph type="sldNum" sz="quarter" idx="10"/>
          </p:nvPr>
        </p:nvSpPr>
        <p:spPr/>
        <p:txBody>
          <a:bodyPr/>
          <a:lstStyle/>
          <a:p>
            <a:fld id="{032ED6B7-78A1-4F42-8B54-955B1F8B5055}" type="slidenum">
              <a:rPr lang="en-US" smtClean="0"/>
              <a:t>10</a:t>
            </a:fld>
            <a:endParaRPr lang="en-US"/>
          </a:p>
        </p:txBody>
      </p:sp>
    </p:spTree>
    <p:extLst>
      <p:ext uri="{BB962C8B-B14F-4D97-AF65-F5344CB8AC3E}">
        <p14:creationId xmlns:p14="http://schemas.microsoft.com/office/powerpoint/2010/main" val="236004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need to be active in our service to the Master:</a:t>
            </a:r>
          </a:p>
          <a:p>
            <a:pPr marL="171450" indent="-171450">
              <a:buFont typeface="Arial" panose="020B0604020202020204" pitchFamily="34" charset="0"/>
              <a:buChar char="•"/>
            </a:pPr>
            <a:r>
              <a:rPr lang="en-US" dirty="0"/>
              <a:t>Consider these exhortations of Paul</a:t>
            </a:r>
          </a:p>
          <a:p>
            <a:r>
              <a:rPr lang="en-US" b="1" dirty="0"/>
              <a:t>(Romans 12:9-13), </a:t>
            </a:r>
            <a:r>
              <a:rPr lang="en-US" i="1" dirty="0"/>
              <a:t>“Let love be without hypocrisy. Abhor what is evil. Cling to what is good.</a:t>
            </a:r>
            <a:r>
              <a:rPr lang="en-US" i="1" baseline="30000" dirty="0"/>
              <a:t> 10</a:t>
            </a:r>
            <a:r>
              <a:rPr lang="en-US" i="1" dirty="0"/>
              <a:t> Be kindly affectionate to one another with brotherly love, in honor giving preference to one another;</a:t>
            </a:r>
            <a:r>
              <a:rPr lang="en-US" i="1" baseline="30000" dirty="0"/>
              <a:t> 11</a:t>
            </a:r>
            <a:r>
              <a:rPr lang="en-US" i="1" dirty="0"/>
              <a:t> not lagging in diligence, fervent in spirit, serving the Lord;</a:t>
            </a:r>
            <a:r>
              <a:rPr lang="en-US" i="1" baseline="30000" dirty="0"/>
              <a:t> 12</a:t>
            </a:r>
            <a:r>
              <a:rPr lang="en-US" i="1" dirty="0"/>
              <a:t> rejoicing in hope, patient in tribulation, continuing steadfastly in prayer;</a:t>
            </a:r>
            <a:r>
              <a:rPr lang="en-US" i="1" baseline="30000" dirty="0"/>
              <a:t> 13</a:t>
            </a:r>
            <a:r>
              <a:rPr lang="en-US" i="1" dirty="0"/>
              <a:t> distributing to the needs of the saints, given to hospitality.”</a:t>
            </a:r>
          </a:p>
        </p:txBody>
      </p:sp>
      <p:sp>
        <p:nvSpPr>
          <p:cNvPr id="4" name="Slide Number Placeholder 3"/>
          <p:cNvSpPr>
            <a:spLocks noGrp="1"/>
          </p:cNvSpPr>
          <p:nvPr>
            <p:ph type="sldNum" sz="quarter" idx="10"/>
          </p:nvPr>
        </p:nvSpPr>
        <p:spPr/>
        <p:txBody>
          <a:bodyPr/>
          <a:lstStyle/>
          <a:p>
            <a:fld id="{032ED6B7-78A1-4F42-8B54-955B1F8B5055}" type="slidenum">
              <a:rPr lang="en-US" smtClean="0"/>
              <a:t>11</a:t>
            </a:fld>
            <a:endParaRPr lang="en-US"/>
          </a:p>
        </p:txBody>
      </p:sp>
    </p:spTree>
    <p:extLst>
      <p:ext uri="{BB962C8B-B14F-4D97-AF65-F5344CB8AC3E}">
        <p14:creationId xmlns:p14="http://schemas.microsoft.com/office/powerpoint/2010/main" val="189304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This year I want to...</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Write something worth reading  /  Read something worth sharing  /  Say something worth repeating  /  Give something worth getting  /  Choose something worth keeping  /  Sacrifice something worth giving up  /  Go somewhere worth seeing  /  Eat something worth tasting  /  Hug someone worth holding  /  Buy something worth treasuring  /  Cry tears worth shedding  /  Do something worth watching  /  Risk something worth protecting  /  Listen to something worth hearing  /  Teach something worth learning  /  Be someone worth knowing. (Kelsey Harris, 16).</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all are laudable goals (Travel and appreciation for good food certainly appropriate, especially as we consider how short our lives are).  </a:t>
            </a:r>
            <a:r>
              <a:rPr lang="en-US" sz="1200" b="1" i="0" kern="1200" dirty="0">
                <a:solidFill>
                  <a:schemeClr val="tx1"/>
                </a:solidFill>
                <a:effectLst/>
                <a:latin typeface="+mn-lt"/>
                <a:ea typeface="+mn-ea"/>
                <a:cs typeface="+mn-cs"/>
              </a:rPr>
              <a:t>We want to make a spiritual application of 8 of the phrases Kelsey used this in this poem.</a:t>
            </a:r>
          </a:p>
          <a:p>
            <a:endParaRPr lang="en-US" dirty="0"/>
          </a:p>
          <a:p>
            <a:endParaRPr lang="en-US" dirty="0"/>
          </a:p>
        </p:txBody>
      </p:sp>
      <p:sp>
        <p:nvSpPr>
          <p:cNvPr id="4" name="Slide Number Placeholder 3"/>
          <p:cNvSpPr>
            <a:spLocks noGrp="1"/>
          </p:cNvSpPr>
          <p:nvPr>
            <p:ph type="sldNum" sz="quarter" idx="10"/>
          </p:nvPr>
        </p:nvSpPr>
        <p:spPr/>
        <p:txBody>
          <a:bodyPr/>
          <a:lstStyle/>
          <a:p>
            <a:fld id="{032ED6B7-78A1-4F42-8B54-955B1F8B5055}" type="slidenum">
              <a:rPr lang="en-US" smtClean="0"/>
              <a:t>2</a:t>
            </a:fld>
            <a:endParaRPr lang="en-US"/>
          </a:p>
        </p:txBody>
      </p:sp>
    </p:spTree>
    <p:extLst>
      <p:ext uri="{BB962C8B-B14F-4D97-AF65-F5344CB8AC3E}">
        <p14:creationId xmlns:p14="http://schemas.microsoft.com/office/powerpoint/2010/main" val="257063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Something worth SHARING (GOD’s LAW)</a:t>
            </a:r>
          </a:p>
          <a:p>
            <a:pPr marL="171450" indent="-171450">
              <a:buFont typeface="Arial" panose="020B0604020202020204" pitchFamily="34" charset="0"/>
              <a:buChar char="•"/>
            </a:pPr>
            <a:r>
              <a:rPr lang="en-US" dirty="0"/>
              <a:t>Worthy efforts by man (fiction, non-fiction, motivational, self-help, humor, etc.)</a:t>
            </a:r>
          </a:p>
          <a:p>
            <a:pPr marL="171450" indent="-171450">
              <a:buFont typeface="Arial" panose="020B0604020202020204" pitchFamily="34" charset="0"/>
              <a:buChar char="•"/>
            </a:pPr>
            <a:r>
              <a:rPr lang="en-US" dirty="0"/>
              <a:t>Nothing more important than reading the word of God</a:t>
            </a:r>
          </a:p>
          <a:p>
            <a:pPr marL="0" indent="0">
              <a:buFont typeface="Arial" panose="020B0604020202020204" pitchFamily="34" charset="0"/>
              <a:buNone/>
            </a:pPr>
            <a:r>
              <a:rPr lang="en-US" b="1" dirty="0"/>
              <a:t>(KJV - 2 Timothy 2:15), </a:t>
            </a:r>
            <a:r>
              <a:rPr lang="en-US" i="1" dirty="0"/>
              <a:t>“</a:t>
            </a:r>
            <a:r>
              <a:rPr lang="en-US" i="1" u="sng" dirty="0"/>
              <a:t>Study</a:t>
            </a:r>
            <a:r>
              <a:rPr lang="en-US" i="1" dirty="0"/>
              <a:t> to shew thyself approved unto God, a workman that </a:t>
            </a:r>
            <a:r>
              <a:rPr lang="en-US" i="1" dirty="0" err="1"/>
              <a:t>needeth</a:t>
            </a:r>
            <a:r>
              <a:rPr lang="en-US" i="1" dirty="0"/>
              <a:t> not to be ashamed, rightly dividing the word of truth.”</a:t>
            </a:r>
          </a:p>
          <a:p>
            <a:pPr marL="171450" indent="-171450">
              <a:buFont typeface="Arial" panose="020B0604020202020204" pitchFamily="34" charset="0"/>
              <a:buChar char="•"/>
            </a:pPr>
            <a:r>
              <a:rPr lang="en-US" b="1" i="0" dirty="0"/>
              <a:t>The Law of the Lord is perfect!  Nothing that you read within it could be surpassed in its worthiness to share with others.</a:t>
            </a:r>
          </a:p>
          <a:p>
            <a:pPr marL="0" indent="0">
              <a:buFont typeface="Arial" panose="020B0604020202020204" pitchFamily="34" charset="0"/>
              <a:buNone/>
            </a:pPr>
            <a:r>
              <a:rPr lang="en-US" b="1" i="0" dirty="0"/>
              <a:t>(Psalm 119:9-16), </a:t>
            </a:r>
            <a:r>
              <a:rPr lang="en-US" i="1" dirty="0"/>
              <a:t>“How can a young man cleanse his way?  By taking heed according to Your word. </a:t>
            </a:r>
            <a:r>
              <a:rPr lang="en-US" i="1" baseline="30000" dirty="0"/>
              <a:t>10</a:t>
            </a:r>
            <a:r>
              <a:rPr lang="en-US" i="1" dirty="0"/>
              <a:t> With my whole heart I have sought You; Oh, let me not wander from Your commandments! </a:t>
            </a:r>
            <a:r>
              <a:rPr lang="en-US" i="1" baseline="30000" dirty="0"/>
              <a:t>11</a:t>
            </a:r>
            <a:r>
              <a:rPr lang="en-US" i="1" dirty="0"/>
              <a:t> Your word I have hidden in my heart, That I might not sin against You. </a:t>
            </a:r>
            <a:r>
              <a:rPr lang="en-US" i="1" baseline="30000" dirty="0"/>
              <a:t>12</a:t>
            </a:r>
            <a:r>
              <a:rPr lang="en-US" i="1" dirty="0"/>
              <a:t> Blessed are You, O Lord! Teach me Your statutes. </a:t>
            </a:r>
            <a:r>
              <a:rPr lang="en-US" i="1" baseline="30000" dirty="0"/>
              <a:t>13</a:t>
            </a:r>
            <a:r>
              <a:rPr lang="en-US" i="1" dirty="0"/>
              <a:t> With my lips I have declared All the judgments of Your mouth.</a:t>
            </a:r>
            <a:br>
              <a:rPr lang="en-US" i="1" dirty="0"/>
            </a:br>
            <a:r>
              <a:rPr lang="en-US" i="1" baseline="30000" dirty="0"/>
              <a:t>14</a:t>
            </a:r>
            <a:r>
              <a:rPr lang="en-US" i="1" dirty="0"/>
              <a:t> I have rejoiced in the way of Your testimonies, As much as in all riches. </a:t>
            </a:r>
            <a:r>
              <a:rPr lang="en-US" i="1" baseline="30000" dirty="0"/>
              <a:t>15</a:t>
            </a:r>
            <a:r>
              <a:rPr lang="en-US" i="1" dirty="0"/>
              <a:t> I will meditate on Your precepts, And contemplate Your ways. </a:t>
            </a:r>
            <a:r>
              <a:rPr lang="en-US" i="1" baseline="30000" dirty="0"/>
              <a:t>16</a:t>
            </a:r>
            <a:r>
              <a:rPr lang="en-US" i="1" dirty="0"/>
              <a:t> I will delight myself in Your statutes; I will not forget Your word.”</a:t>
            </a:r>
          </a:p>
          <a:p>
            <a:pPr marL="171450" indent="-171450">
              <a:buFont typeface="Arial" panose="020B0604020202020204" pitchFamily="34" charset="0"/>
              <a:buChar char="•"/>
            </a:pPr>
            <a:r>
              <a:rPr lang="en-US" b="1" i="0" dirty="0"/>
              <a:t>By sharing it, you may save others!</a:t>
            </a:r>
          </a:p>
          <a:p>
            <a:pPr marL="0" indent="0">
              <a:buFont typeface="Arial" panose="020B0604020202020204" pitchFamily="34" charset="0"/>
              <a:buNone/>
            </a:pPr>
            <a:r>
              <a:rPr lang="en-US" b="1" i="0" dirty="0"/>
              <a:t>(1 Timothy 4:16), </a:t>
            </a:r>
            <a:r>
              <a:rPr lang="en-US" i="1" dirty="0"/>
              <a:t>“Take heed to yourself and to the doctrine. Continue in them, for in doing this you will save both yourself and those who hear you.”</a:t>
            </a:r>
          </a:p>
        </p:txBody>
      </p:sp>
      <p:sp>
        <p:nvSpPr>
          <p:cNvPr id="4" name="Slide Number Placeholder 3"/>
          <p:cNvSpPr>
            <a:spLocks noGrp="1"/>
          </p:cNvSpPr>
          <p:nvPr>
            <p:ph type="sldNum" sz="quarter" idx="10"/>
          </p:nvPr>
        </p:nvSpPr>
        <p:spPr/>
        <p:txBody>
          <a:bodyPr/>
          <a:lstStyle/>
          <a:p>
            <a:fld id="{032ED6B7-78A1-4F42-8B54-955B1F8B5055}" type="slidenum">
              <a:rPr lang="en-US" smtClean="0"/>
              <a:t>3</a:t>
            </a:fld>
            <a:endParaRPr lang="en-US"/>
          </a:p>
        </p:txBody>
      </p:sp>
    </p:spTree>
    <p:extLst>
      <p:ext uri="{BB962C8B-B14F-4D97-AF65-F5344CB8AC3E}">
        <p14:creationId xmlns:p14="http://schemas.microsoft.com/office/powerpoint/2010/main" val="339795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something worth REPEATING (EVANGELIZE)</a:t>
            </a:r>
          </a:p>
          <a:p>
            <a:pPr marL="171450" indent="-171450">
              <a:buFont typeface="Arial" panose="020B0604020202020204" pitchFamily="34" charset="0"/>
              <a:buChar char="•"/>
            </a:pPr>
            <a:r>
              <a:rPr lang="en-US" b="1" i="0" dirty="0"/>
              <a:t>This is the command given by Jesus in His great commission to His disciples</a:t>
            </a:r>
          </a:p>
          <a:p>
            <a:pPr marL="0" indent="0">
              <a:buFont typeface="Arial" panose="020B0604020202020204" pitchFamily="34" charset="0"/>
              <a:buNone/>
            </a:pPr>
            <a:r>
              <a:rPr lang="en-US" b="1" i="0" dirty="0"/>
              <a:t>(Matthew 28:18-20), </a:t>
            </a:r>
            <a:r>
              <a:rPr lang="en-US" b="1" i="1" dirty="0"/>
              <a:t>“</a:t>
            </a:r>
            <a:r>
              <a:rPr lang="en-US" i="1" dirty="0"/>
              <a:t>And Jesus came and spoke to them, saying, “All authority has been given to Me in heaven and on earth.</a:t>
            </a:r>
            <a:r>
              <a:rPr lang="en-US" i="1" baseline="30000" dirty="0"/>
              <a:t> 19</a:t>
            </a:r>
            <a:r>
              <a:rPr lang="en-US" i="1" dirty="0"/>
              <a:t> Go therefore and make disciples of all the nations, baptizing them in the name of the Father and of the Son and of the Holy Spirit,</a:t>
            </a:r>
            <a:r>
              <a:rPr lang="en-US" i="1" baseline="30000" dirty="0"/>
              <a:t> 20</a:t>
            </a:r>
            <a:r>
              <a:rPr lang="en-US" i="1" dirty="0"/>
              <a:t> teaching them to observe all things that I have commanded you; and lo, I am with you always, even to the end of the age.” Amen.”</a:t>
            </a:r>
          </a:p>
          <a:p>
            <a:pPr marL="171450" indent="-171450">
              <a:buFont typeface="Arial" panose="020B0604020202020204" pitchFamily="34" charset="0"/>
              <a:buChar char="•"/>
            </a:pPr>
            <a:r>
              <a:rPr lang="en-US" b="1" i="0" dirty="0"/>
              <a:t>A primary purpose of our studies during worship is to equip each of us to repeat these things to others!</a:t>
            </a:r>
          </a:p>
          <a:p>
            <a:pPr marL="0" indent="0">
              <a:buFont typeface="Arial" panose="020B0604020202020204" pitchFamily="34" charset="0"/>
              <a:buNone/>
            </a:pPr>
            <a:r>
              <a:rPr lang="en-US" b="1" i="0" dirty="0"/>
              <a:t>(2 Timothy 2:1-2), </a:t>
            </a:r>
            <a:r>
              <a:rPr lang="en-US" b="1" i="1" dirty="0"/>
              <a:t>“</a:t>
            </a:r>
            <a:r>
              <a:rPr lang="en-US" i="1" dirty="0"/>
              <a:t>You therefore, my son, be strong in the grace that is in Christ Jesus.</a:t>
            </a:r>
            <a:r>
              <a:rPr lang="en-US" i="1" baseline="30000" dirty="0"/>
              <a:t> 2</a:t>
            </a:r>
            <a:r>
              <a:rPr lang="en-US" i="1" dirty="0"/>
              <a:t> And the things that you have heard from me among many witnesses, commit these to faithful men who will be able to teach others also.”</a:t>
            </a:r>
          </a:p>
          <a:p>
            <a:pPr marL="0" indent="0">
              <a:buFont typeface="Arial" panose="020B0604020202020204" pitchFamily="34" charset="0"/>
              <a:buNone/>
            </a:pPr>
            <a:endParaRPr lang="en-US" b="1" i="1" dirty="0"/>
          </a:p>
          <a:p>
            <a:pPr marL="0" indent="0">
              <a:buFont typeface="Arial" panose="020B0604020202020204" pitchFamily="34" charset="0"/>
              <a:buNone/>
            </a:pPr>
            <a:r>
              <a:rPr lang="en-US" b="1" i="1" dirty="0"/>
              <a:t>Also, as an aside, it is important that we speak pure and graceful words, lest we be ashamed!</a:t>
            </a:r>
          </a:p>
          <a:p>
            <a:pPr marL="0" indent="0">
              <a:buFont typeface="Arial" panose="020B0604020202020204" pitchFamily="34" charset="0"/>
              <a:buNone/>
            </a:pPr>
            <a:r>
              <a:rPr lang="en-US" b="1" i="0" dirty="0"/>
              <a:t>(Colossians 4:6), </a:t>
            </a:r>
            <a:r>
              <a:rPr lang="en-US" b="1" i="1" dirty="0"/>
              <a:t>“</a:t>
            </a:r>
            <a:r>
              <a:rPr lang="en-US" i="1" dirty="0"/>
              <a:t>Let your speech always be with grace, seasoned with salt, that you may know how you ought to answer each one.”</a:t>
            </a:r>
            <a:endParaRPr lang="en-US" b="1" i="1" dirty="0"/>
          </a:p>
        </p:txBody>
      </p:sp>
      <p:sp>
        <p:nvSpPr>
          <p:cNvPr id="4" name="Slide Number Placeholder 3"/>
          <p:cNvSpPr>
            <a:spLocks noGrp="1"/>
          </p:cNvSpPr>
          <p:nvPr>
            <p:ph type="sldNum" sz="quarter" idx="10"/>
          </p:nvPr>
        </p:nvSpPr>
        <p:spPr/>
        <p:txBody>
          <a:bodyPr/>
          <a:lstStyle/>
          <a:p>
            <a:fld id="{032ED6B7-78A1-4F42-8B54-955B1F8B5055}" type="slidenum">
              <a:rPr lang="en-US" smtClean="0"/>
              <a:t>4</a:t>
            </a:fld>
            <a:endParaRPr lang="en-US"/>
          </a:p>
        </p:txBody>
      </p:sp>
    </p:spTree>
    <p:extLst>
      <p:ext uri="{BB962C8B-B14F-4D97-AF65-F5344CB8AC3E}">
        <p14:creationId xmlns:p14="http://schemas.microsoft.com/office/powerpoint/2010/main" val="350392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CHOOSE something worth KEEPING (The KINGDOM OF GOD/SALVATION)</a:t>
            </a:r>
          </a:p>
          <a:p>
            <a:pPr marL="171450" indent="-171450">
              <a:buFont typeface="Arial" panose="020B0604020202020204" pitchFamily="34" charset="0"/>
              <a:buChar char="•"/>
            </a:pPr>
            <a:r>
              <a:rPr lang="en-US" b="0" i="0" dirty="0"/>
              <a:t>Mary (the sister of Lazarus, and Jesus’ friend) chose “that good part”</a:t>
            </a:r>
          </a:p>
          <a:p>
            <a:pPr marL="171450" indent="-171450">
              <a:buFont typeface="Arial" panose="020B0604020202020204" pitchFamily="34" charset="0"/>
              <a:buChar char="•"/>
            </a:pPr>
            <a:r>
              <a:rPr lang="en-US" b="1" i="0" dirty="0"/>
              <a:t>(Luke 10:41-42) [Jesus answered Martha’s request that Mary help in the serving rather than sit at Jesus’ feet to hear His words], </a:t>
            </a:r>
            <a:r>
              <a:rPr lang="en-US" b="1" i="1" dirty="0"/>
              <a:t>“</a:t>
            </a:r>
            <a:r>
              <a:rPr lang="en-US" dirty="0"/>
              <a:t>And Jesus answered and said to her, “Martha, Martha, you are worried and troubled about many things.</a:t>
            </a:r>
            <a:r>
              <a:rPr lang="en-US" baseline="30000" dirty="0"/>
              <a:t> 42</a:t>
            </a:r>
            <a:r>
              <a:rPr lang="en-US" dirty="0"/>
              <a:t> But one thing is needed, and Mary has chosen that good part, which will not be taken away from her.”</a:t>
            </a:r>
          </a:p>
          <a:p>
            <a:pPr marL="171450" indent="-171450">
              <a:buFont typeface="Arial" panose="020B0604020202020204" pitchFamily="34" charset="0"/>
              <a:buChar char="•"/>
            </a:pPr>
            <a:r>
              <a:rPr lang="en-US" b="1" i="0" dirty="0"/>
              <a:t>Mary’s interest was in spiritual things.  Things that could bring her eternal salvation!</a:t>
            </a:r>
          </a:p>
          <a:p>
            <a:pPr marL="0" indent="0">
              <a:buFont typeface="Arial" panose="020B0604020202020204" pitchFamily="34" charset="0"/>
              <a:buNone/>
            </a:pPr>
            <a:r>
              <a:rPr lang="en-US" b="1" i="0" dirty="0"/>
              <a:t>(Matthew 13:45-46), “</a:t>
            </a:r>
            <a:r>
              <a:rPr lang="en-US" dirty="0"/>
              <a:t>“Again, the kingdom of heaven is like a merchant seeking beautiful pearls,</a:t>
            </a:r>
            <a:r>
              <a:rPr lang="en-US" baseline="30000" dirty="0"/>
              <a:t> 46</a:t>
            </a:r>
            <a:r>
              <a:rPr lang="en-US" dirty="0"/>
              <a:t> who, when he had found one pearl of great price, went and sold all that he had and bought it.”</a:t>
            </a:r>
          </a:p>
          <a:p>
            <a:pPr marL="628650" lvl="1" indent="-171450">
              <a:buFont typeface="Arial" panose="020B0604020202020204" pitchFamily="34" charset="0"/>
              <a:buChar char="•"/>
            </a:pPr>
            <a:r>
              <a:rPr lang="en-US" b="1" i="0" dirty="0"/>
              <a:t>Nothing is more important than the kingdom of heaven.  If you choose it, and hold on to it, you will never regret it!</a:t>
            </a:r>
          </a:p>
        </p:txBody>
      </p:sp>
      <p:sp>
        <p:nvSpPr>
          <p:cNvPr id="4" name="Slide Number Placeholder 3"/>
          <p:cNvSpPr>
            <a:spLocks noGrp="1"/>
          </p:cNvSpPr>
          <p:nvPr>
            <p:ph type="sldNum" sz="quarter" idx="10"/>
          </p:nvPr>
        </p:nvSpPr>
        <p:spPr/>
        <p:txBody>
          <a:bodyPr/>
          <a:lstStyle/>
          <a:p>
            <a:fld id="{032ED6B7-78A1-4F42-8B54-955B1F8B5055}" type="slidenum">
              <a:rPr lang="en-US" smtClean="0"/>
              <a:t>5</a:t>
            </a:fld>
            <a:endParaRPr lang="en-US"/>
          </a:p>
        </p:txBody>
      </p:sp>
    </p:spTree>
    <p:extLst>
      <p:ext uri="{BB962C8B-B14F-4D97-AF65-F5344CB8AC3E}">
        <p14:creationId xmlns:p14="http://schemas.microsoft.com/office/powerpoint/2010/main" val="348206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SACRIFICE something worth GIVING UP (Sacrifice SELF)</a:t>
            </a:r>
          </a:p>
          <a:p>
            <a:pPr marL="171450" indent="-171450">
              <a:buFont typeface="Arial" panose="020B0604020202020204" pitchFamily="34" charset="0"/>
              <a:buChar char="•"/>
            </a:pPr>
            <a:r>
              <a:rPr lang="en-US" b="1" i="0" dirty="0"/>
              <a:t>Consider the implication of Paul’s admonition</a:t>
            </a:r>
          </a:p>
          <a:p>
            <a:pPr marL="0" indent="0">
              <a:buFont typeface="Arial" panose="020B0604020202020204" pitchFamily="34" charset="0"/>
              <a:buNone/>
            </a:pPr>
            <a:r>
              <a:rPr lang="en-US" b="1" i="0" dirty="0"/>
              <a:t>(Romans 12:1-2), “</a:t>
            </a:r>
            <a:r>
              <a:rPr lang="en-US" dirty="0"/>
              <a:t>I beseech you therefore, brethren, by the mercies of God, that you present your bodies a living sacrifice, holy, acceptable to God, which is your reasonable service.</a:t>
            </a:r>
            <a:r>
              <a:rPr lang="en-US" baseline="30000" dirty="0"/>
              <a:t> 2</a:t>
            </a:r>
            <a:r>
              <a:rPr lang="en-US" dirty="0"/>
              <a:t> And do not be conformed to this world, but be transformed by the renewing of your mind, that you may prove what is that good and acceptable and perfect will of God.”</a:t>
            </a:r>
          </a:p>
          <a:p>
            <a:pPr marL="171450" indent="-171450">
              <a:buFont typeface="Arial" panose="020B0604020202020204" pitchFamily="34" charset="0"/>
              <a:buChar char="•"/>
            </a:pPr>
            <a:r>
              <a:rPr lang="en-US" b="1" i="0" dirty="0"/>
              <a:t>If such a willingness to sacrifice is present, it will impact every aspect of your service to God</a:t>
            </a:r>
          </a:p>
          <a:p>
            <a:pPr marL="0" indent="0">
              <a:buFont typeface="Arial" panose="020B0604020202020204" pitchFamily="34" charset="0"/>
              <a:buNone/>
            </a:pPr>
            <a:r>
              <a:rPr lang="en-US" b="1" i="0" dirty="0"/>
              <a:t>(2 Corinthians 8:5) [Paul’s representation of the Macedonians in the realm of giving], “</a:t>
            </a:r>
            <a:r>
              <a:rPr lang="en-US" dirty="0"/>
              <a:t>And not only as we had hoped, but they first gave themselves to the Lord, and then to us by the will of God.”</a:t>
            </a:r>
          </a:p>
          <a:p>
            <a:pPr marL="628650" lvl="1" indent="-171450">
              <a:buFont typeface="Arial" panose="020B0604020202020204" pitchFamily="34" charset="0"/>
              <a:buChar char="•"/>
            </a:pPr>
            <a:r>
              <a:rPr lang="en-US" b="1" i="0" dirty="0"/>
              <a:t>Led to sacrificial giving – Generosity</a:t>
            </a:r>
          </a:p>
          <a:p>
            <a:pPr marL="0" lvl="0" indent="0">
              <a:buFont typeface="Arial" panose="020B0604020202020204" pitchFamily="34" charset="0"/>
              <a:buNone/>
            </a:pPr>
            <a:r>
              <a:rPr lang="en-US" b="1" i="0" dirty="0"/>
              <a:t>(2 Corinthians 8:12), </a:t>
            </a:r>
            <a:r>
              <a:rPr lang="en-US" b="1" i="1" dirty="0"/>
              <a:t>“</a:t>
            </a:r>
            <a:r>
              <a:rPr lang="en-US" i="1" dirty="0"/>
              <a:t>For if there is first </a:t>
            </a:r>
            <a:r>
              <a:rPr lang="en-US" i="1" u="sng" dirty="0"/>
              <a:t>a willing mind</a:t>
            </a:r>
            <a:r>
              <a:rPr lang="en-US" i="1" dirty="0"/>
              <a:t>, it is accepted according to what one has, and not according to what he does not have.”</a:t>
            </a:r>
            <a:endParaRPr lang="en-US" b="1" i="1" dirty="0"/>
          </a:p>
        </p:txBody>
      </p:sp>
      <p:sp>
        <p:nvSpPr>
          <p:cNvPr id="4" name="Slide Number Placeholder 3"/>
          <p:cNvSpPr>
            <a:spLocks noGrp="1"/>
          </p:cNvSpPr>
          <p:nvPr>
            <p:ph type="sldNum" sz="quarter" idx="10"/>
          </p:nvPr>
        </p:nvSpPr>
        <p:spPr/>
        <p:txBody>
          <a:bodyPr/>
          <a:lstStyle/>
          <a:p>
            <a:fld id="{032ED6B7-78A1-4F42-8B54-955B1F8B5055}" type="slidenum">
              <a:rPr lang="en-US" smtClean="0"/>
              <a:t>6</a:t>
            </a:fld>
            <a:endParaRPr lang="en-US"/>
          </a:p>
        </p:txBody>
      </p:sp>
    </p:spTree>
    <p:extLst>
      <p:ext uri="{BB962C8B-B14F-4D97-AF65-F5344CB8AC3E}">
        <p14:creationId xmlns:p14="http://schemas.microsoft.com/office/powerpoint/2010/main" val="386213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HUG someone worth HOLDING (Love your brethren)</a:t>
            </a:r>
          </a:p>
          <a:p>
            <a:pPr marL="171450" indent="-171450">
              <a:buFont typeface="Arial" panose="020B0604020202020204" pitchFamily="34" charset="0"/>
              <a:buChar char="•"/>
            </a:pPr>
            <a:r>
              <a:rPr lang="en-US" dirty="0"/>
              <a:t>With this I want to impress upon you the importance of loving your brethren</a:t>
            </a:r>
          </a:p>
          <a:p>
            <a:r>
              <a:rPr lang="en-US" b="1" dirty="0"/>
              <a:t>(Romans 12:5,10,15-16a)</a:t>
            </a:r>
          </a:p>
          <a:p>
            <a:r>
              <a:rPr lang="en-US" b="1" dirty="0"/>
              <a:t>(5), </a:t>
            </a:r>
            <a:r>
              <a:rPr lang="en-US" i="1" dirty="0"/>
              <a:t>“so we, being many, are one body in Christ, and individually members of one another.”</a:t>
            </a:r>
          </a:p>
          <a:p>
            <a:r>
              <a:rPr lang="en-US" b="1" dirty="0"/>
              <a:t>(10), </a:t>
            </a:r>
            <a:r>
              <a:rPr lang="en-US" i="1" dirty="0"/>
              <a:t>“Be kindly affectionate to one another with brotherly love, in honor giving preference to one another.”</a:t>
            </a:r>
          </a:p>
          <a:p>
            <a:r>
              <a:rPr lang="en-US" b="1" dirty="0"/>
              <a:t>(15-16a), </a:t>
            </a:r>
            <a:r>
              <a:rPr lang="en-US" i="1" dirty="0"/>
              <a:t>“Rejoice with those who rejoice, and weep with those who weep.</a:t>
            </a:r>
            <a:r>
              <a:rPr lang="en-US" i="1" baseline="30000" dirty="0"/>
              <a:t> 16</a:t>
            </a:r>
            <a:r>
              <a:rPr lang="en-US" i="1" dirty="0"/>
              <a:t> Be of the same mind toward one another…”</a:t>
            </a:r>
          </a:p>
          <a:p>
            <a:pPr marL="171450" indent="-171450">
              <a:buFont typeface="Arial" panose="020B0604020202020204" pitchFamily="34" charset="0"/>
              <a:buChar char="•"/>
            </a:pPr>
            <a:r>
              <a:rPr lang="en-US" b="1" i="0" dirty="0"/>
              <a:t>The command to love one another has been God’s imperative from the beginning</a:t>
            </a:r>
          </a:p>
          <a:p>
            <a:pPr marL="0" indent="0">
              <a:buFont typeface="Arial" panose="020B0604020202020204" pitchFamily="34" charset="0"/>
              <a:buNone/>
            </a:pPr>
            <a:r>
              <a:rPr lang="en-US" b="1" i="0" dirty="0"/>
              <a:t>(1 John 3:11,14)</a:t>
            </a:r>
          </a:p>
          <a:p>
            <a:pPr marL="0" indent="0">
              <a:buFont typeface="Arial" panose="020B0604020202020204" pitchFamily="34" charset="0"/>
              <a:buNone/>
            </a:pPr>
            <a:r>
              <a:rPr lang="en-US" b="1" i="0" dirty="0"/>
              <a:t>(11), </a:t>
            </a:r>
            <a:r>
              <a:rPr lang="en-US" b="0" i="1" dirty="0"/>
              <a:t>“For this is the message that you heard from the beginning, that we should love one another.”</a:t>
            </a:r>
          </a:p>
          <a:p>
            <a:pPr marL="0" indent="0">
              <a:buFont typeface="Arial" panose="020B0604020202020204" pitchFamily="34" charset="0"/>
              <a:buNone/>
            </a:pPr>
            <a:r>
              <a:rPr lang="en-US" b="1" i="0" dirty="0"/>
              <a:t>(14), </a:t>
            </a:r>
            <a:r>
              <a:rPr lang="en-US" b="1" i="1" dirty="0"/>
              <a:t>“</a:t>
            </a:r>
            <a:r>
              <a:rPr lang="en-US" i="1" dirty="0"/>
              <a:t>We know that we have passed from death to life, because we love the brethren.”</a:t>
            </a:r>
            <a:endParaRPr lang="en-US" b="1" i="1" dirty="0"/>
          </a:p>
        </p:txBody>
      </p:sp>
      <p:sp>
        <p:nvSpPr>
          <p:cNvPr id="4" name="Slide Number Placeholder 3"/>
          <p:cNvSpPr>
            <a:spLocks noGrp="1"/>
          </p:cNvSpPr>
          <p:nvPr>
            <p:ph type="sldNum" sz="quarter" idx="10"/>
          </p:nvPr>
        </p:nvSpPr>
        <p:spPr/>
        <p:txBody>
          <a:bodyPr/>
          <a:lstStyle/>
          <a:p>
            <a:fld id="{032ED6B7-78A1-4F42-8B54-955B1F8B5055}" type="slidenum">
              <a:rPr lang="en-US" smtClean="0"/>
              <a:t>7</a:t>
            </a:fld>
            <a:endParaRPr lang="en-US"/>
          </a:p>
        </p:txBody>
      </p:sp>
    </p:spTree>
    <p:extLst>
      <p:ext uri="{BB962C8B-B14F-4D97-AF65-F5344CB8AC3E}">
        <p14:creationId xmlns:p14="http://schemas.microsoft.com/office/powerpoint/2010/main" val="414221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BUY something worth TREASURING (The TRUTH)</a:t>
            </a:r>
          </a:p>
          <a:p>
            <a:r>
              <a:rPr lang="en-US" b="1" i="0" dirty="0"/>
              <a:t>(Proverbs 23:23), </a:t>
            </a:r>
            <a:r>
              <a:rPr lang="en-US" b="1" i="1" dirty="0"/>
              <a:t>“</a:t>
            </a:r>
            <a:r>
              <a:rPr lang="en-US" dirty="0"/>
              <a:t>Buy the truth, and sell it not; also wisdom, and instruction, and understanding.”</a:t>
            </a:r>
          </a:p>
          <a:p>
            <a:pPr marL="628650" lvl="1" indent="-171450">
              <a:buFont typeface="Arial" panose="020B0604020202020204" pitchFamily="34" charset="0"/>
              <a:buChar char="•"/>
            </a:pPr>
            <a:r>
              <a:rPr lang="en-US" dirty="0"/>
              <a:t>Truth of any type is important (Math, medicine, testimony, etc.)</a:t>
            </a:r>
          </a:p>
          <a:p>
            <a:pPr marL="628650" lvl="1" indent="-171450">
              <a:buFont typeface="Arial" panose="020B0604020202020204" pitchFamily="34" charset="0"/>
              <a:buChar char="•"/>
            </a:pPr>
            <a:r>
              <a:rPr lang="en-US" dirty="0"/>
              <a:t>Spiritual truth is the difference between freedom and bondage!</a:t>
            </a:r>
          </a:p>
          <a:p>
            <a:pPr marL="0" lvl="0" indent="0">
              <a:buFont typeface="Arial" panose="020B0604020202020204" pitchFamily="34" charset="0"/>
              <a:buNone/>
            </a:pPr>
            <a:r>
              <a:rPr lang="en-US" b="1" dirty="0"/>
              <a:t>(John 8:31-32), </a:t>
            </a:r>
            <a:r>
              <a:rPr lang="en-US" i="1" dirty="0"/>
              <a:t>“Then Jesus said to those Jews who believed Him, “If you abide in My word, you are My disciples indeed.</a:t>
            </a:r>
            <a:r>
              <a:rPr lang="en-US" i="1" baseline="30000" dirty="0"/>
              <a:t> 32</a:t>
            </a:r>
            <a:r>
              <a:rPr lang="en-US" i="1" dirty="0"/>
              <a:t> And you shall know the truth, and the truth shall make you free.”</a:t>
            </a:r>
          </a:p>
          <a:p>
            <a:pPr marL="628650" lvl="1" indent="-171450">
              <a:buFont typeface="Arial" panose="020B0604020202020204" pitchFamily="34" charset="0"/>
              <a:buChar char="•"/>
            </a:pPr>
            <a:r>
              <a:rPr lang="en-US" b="1" i="0" dirty="0"/>
              <a:t>That is why it is so important to fight for the truth of God’s word!</a:t>
            </a:r>
          </a:p>
          <a:p>
            <a:r>
              <a:rPr lang="en-US" b="1" i="0" dirty="0"/>
              <a:t>(Jude 3), </a:t>
            </a:r>
            <a:r>
              <a:rPr lang="en-US" b="0" i="0" dirty="0"/>
              <a:t>“</a:t>
            </a:r>
            <a:r>
              <a:rPr lang="en-US" i="0" dirty="0"/>
              <a:t>Beloved, while I was very diligent to write to you concerning our common salvation, I found it necessary to write to you exhorting you to </a:t>
            </a:r>
            <a:r>
              <a:rPr lang="en-US" i="0" u="sng" dirty="0"/>
              <a:t>contend earnestly for the faith</a:t>
            </a:r>
            <a:r>
              <a:rPr lang="en-US" i="0" u="none" dirty="0"/>
              <a:t> </a:t>
            </a:r>
            <a:r>
              <a:rPr lang="en-US" i="0" dirty="0"/>
              <a:t>which was once for all delivered to the saints.”</a:t>
            </a:r>
            <a:endParaRPr lang="en-US" b="0" i="0" dirty="0"/>
          </a:p>
        </p:txBody>
      </p:sp>
      <p:sp>
        <p:nvSpPr>
          <p:cNvPr id="4" name="Slide Number Placeholder 3"/>
          <p:cNvSpPr>
            <a:spLocks noGrp="1"/>
          </p:cNvSpPr>
          <p:nvPr>
            <p:ph type="sldNum" sz="quarter" idx="10"/>
          </p:nvPr>
        </p:nvSpPr>
        <p:spPr/>
        <p:txBody>
          <a:bodyPr/>
          <a:lstStyle/>
          <a:p>
            <a:fld id="{032ED6B7-78A1-4F42-8B54-955B1F8B5055}" type="slidenum">
              <a:rPr lang="en-US" smtClean="0"/>
              <a:t>8</a:t>
            </a:fld>
            <a:endParaRPr lang="en-US"/>
          </a:p>
        </p:txBody>
      </p:sp>
    </p:spTree>
    <p:extLst>
      <p:ext uri="{BB962C8B-B14F-4D97-AF65-F5344CB8AC3E}">
        <p14:creationId xmlns:p14="http://schemas.microsoft.com/office/powerpoint/2010/main" val="301576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LISTEN to someone worth HEARING (Those who have wisdom from God – Who edify)</a:t>
            </a:r>
          </a:p>
          <a:p>
            <a:pPr marL="171450" indent="-171450">
              <a:buFont typeface="Arial" panose="020B0604020202020204" pitchFamily="34" charset="0"/>
              <a:buChar char="•"/>
            </a:pPr>
            <a:r>
              <a:rPr lang="en-US" b="0" i="0" dirty="0"/>
              <a:t>God wanted Israel to listen to Him.  Listening brings about change (repentance)</a:t>
            </a:r>
          </a:p>
          <a:p>
            <a:r>
              <a:rPr lang="en-US" b="1" i="0" dirty="0"/>
              <a:t>(Psalm 81:8-9,11-13)</a:t>
            </a:r>
          </a:p>
          <a:p>
            <a:r>
              <a:rPr lang="en-US" b="1" i="0" dirty="0"/>
              <a:t>(8-9), </a:t>
            </a:r>
            <a:r>
              <a:rPr lang="en-US" b="0" i="0" dirty="0"/>
              <a:t>“</a:t>
            </a:r>
            <a:r>
              <a:rPr lang="en-US" dirty="0"/>
              <a:t>Hear, O My people, and I will admonish you! O Israel, if you will listen to Me! </a:t>
            </a:r>
            <a:r>
              <a:rPr lang="en-US" baseline="30000" dirty="0"/>
              <a:t>9</a:t>
            </a:r>
            <a:r>
              <a:rPr lang="en-US" dirty="0"/>
              <a:t> There shall be no foreign god among you; nor shall you worship any foreign god.”</a:t>
            </a:r>
            <a:endParaRPr lang="en-US" b="0" i="0" dirty="0"/>
          </a:p>
          <a:p>
            <a:r>
              <a:rPr lang="en-US" b="1" i="0" dirty="0"/>
              <a:t>(11-13), </a:t>
            </a:r>
            <a:r>
              <a:rPr lang="en-US" b="0" i="0" dirty="0"/>
              <a:t>“</a:t>
            </a:r>
            <a:r>
              <a:rPr lang="en-US" dirty="0"/>
              <a:t>“But My people would not heed My voice, and Israel would have none of Me. </a:t>
            </a:r>
            <a:r>
              <a:rPr lang="en-US" baseline="30000" dirty="0"/>
              <a:t>12</a:t>
            </a:r>
            <a:r>
              <a:rPr lang="en-US" dirty="0"/>
              <a:t> So I gave them over to their own stubborn heart, to walk in their own counsels. </a:t>
            </a:r>
            <a:r>
              <a:rPr lang="en-US" baseline="30000" dirty="0"/>
              <a:t>13</a:t>
            </a:r>
            <a:r>
              <a:rPr lang="en-US" dirty="0"/>
              <a:t> “Oh, that My people would listen to Me, that Israel would walk in My ways!”</a:t>
            </a:r>
          </a:p>
          <a:p>
            <a:pPr marL="171450" indent="-171450">
              <a:buFont typeface="Arial" panose="020B0604020202020204" pitchFamily="34" charset="0"/>
              <a:buChar char="•"/>
            </a:pPr>
            <a:r>
              <a:rPr lang="en-US" b="1" i="0" dirty="0"/>
              <a:t>Those who offer wise counsel, informed by God’s word, are worthy of hearing!</a:t>
            </a:r>
          </a:p>
          <a:p>
            <a:pPr marL="0" indent="0">
              <a:buFont typeface="Arial" panose="020B0604020202020204" pitchFamily="34" charset="0"/>
              <a:buNone/>
            </a:pPr>
            <a:r>
              <a:rPr lang="en-US" b="1" i="0" dirty="0"/>
              <a:t>(Proverbs 19:20-21), </a:t>
            </a:r>
            <a:r>
              <a:rPr lang="en-US" b="0" i="1" dirty="0"/>
              <a:t>“</a:t>
            </a:r>
            <a:r>
              <a:rPr lang="en-US" i="1" dirty="0"/>
              <a:t>Listen to counsel and receive instruction, that you may be wise in your latter days. </a:t>
            </a:r>
            <a:r>
              <a:rPr lang="en-US" i="1" baseline="30000" dirty="0"/>
              <a:t>21</a:t>
            </a:r>
            <a:r>
              <a:rPr lang="en-US" i="1" dirty="0"/>
              <a:t> There are many plans in a man's heart, nevertheless the Lord's counsel—that will stand.”</a:t>
            </a:r>
            <a:endParaRPr lang="en-US" b="0" i="1" dirty="0"/>
          </a:p>
        </p:txBody>
      </p:sp>
      <p:sp>
        <p:nvSpPr>
          <p:cNvPr id="4" name="Slide Number Placeholder 3"/>
          <p:cNvSpPr>
            <a:spLocks noGrp="1"/>
          </p:cNvSpPr>
          <p:nvPr>
            <p:ph type="sldNum" sz="quarter" idx="10"/>
          </p:nvPr>
        </p:nvSpPr>
        <p:spPr/>
        <p:txBody>
          <a:bodyPr/>
          <a:lstStyle/>
          <a:p>
            <a:fld id="{032ED6B7-78A1-4F42-8B54-955B1F8B5055}" type="slidenum">
              <a:rPr lang="en-US" smtClean="0"/>
              <a:t>9</a:t>
            </a:fld>
            <a:endParaRPr lang="en-US"/>
          </a:p>
        </p:txBody>
      </p:sp>
    </p:spTree>
    <p:extLst>
      <p:ext uri="{BB962C8B-B14F-4D97-AF65-F5344CB8AC3E}">
        <p14:creationId xmlns:p14="http://schemas.microsoft.com/office/powerpoint/2010/main" val="188057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2E27-AC44-43FD-9946-8BE71E9FA3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FD18C-D5DF-4DEA-8114-A5BE34278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C2C0FF-60B2-4D31-8F28-CCA4DCE75718}"/>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5" name="Footer Placeholder 4">
            <a:extLst>
              <a:ext uri="{FF2B5EF4-FFF2-40B4-BE49-F238E27FC236}">
                <a16:creationId xmlns:a16="http://schemas.microsoft.com/office/drawing/2014/main" id="{7481A1EE-0179-4A47-A7CA-7EE51D815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45974-25D2-4B24-9382-CF6F2A868819}"/>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157730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08C2-295B-4599-B9A8-DB7F8FDD5D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DCCF41-8CCF-4279-A0EF-22A513BBBD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B36B9-D139-4126-BA78-B3A86A7C286A}"/>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5" name="Footer Placeholder 4">
            <a:extLst>
              <a:ext uri="{FF2B5EF4-FFF2-40B4-BE49-F238E27FC236}">
                <a16:creationId xmlns:a16="http://schemas.microsoft.com/office/drawing/2014/main" id="{0A2AE12B-164C-417E-AA1F-67CE74F11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FF456-F733-446B-A067-0770D9B9F772}"/>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170376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ADFC11-8EB4-4006-B264-180A2CA75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FBBF98-DA7D-416C-9A0A-6EC585C68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AE1E9-778E-4640-8125-06FB41A622FE}"/>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5" name="Footer Placeholder 4">
            <a:extLst>
              <a:ext uri="{FF2B5EF4-FFF2-40B4-BE49-F238E27FC236}">
                <a16:creationId xmlns:a16="http://schemas.microsoft.com/office/drawing/2014/main" id="{FE85B40D-C3FE-428E-9A2C-63DF55DF0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DC280-E8D9-40DB-AC77-FE3E83949419}"/>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29317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A494-8CF8-4567-BF3A-1AE11DEED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D9770-767A-48D1-9B72-D1BF3FD203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55B63-3DA2-4F31-993A-35640C9E769B}"/>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5" name="Footer Placeholder 4">
            <a:extLst>
              <a:ext uri="{FF2B5EF4-FFF2-40B4-BE49-F238E27FC236}">
                <a16:creationId xmlns:a16="http://schemas.microsoft.com/office/drawing/2014/main" id="{38B5AE96-E8D9-40CD-A46A-6B78E45AA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AFFB6-5DF3-444B-A4A7-218F980C04E7}"/>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79903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490D-0EBA-454C-943D-7D57C97A4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53BCE8-C2CB-4600-B80F-EE373EFE8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6E8A43-F86C-4AF8-93AC-352E47DA7BEE}"/>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5" name="Footer Placeholder 4">
            <a:extLst>
              <a:ext uri="{FF2B5EF4-FFF2-40B4-BE49-F238E27FC236}">
                <a16:creationId xmlns:a16="http://schemas.microsoft.com/office/drawing/2014/main" id="{80D89569-E3C9-440E-BA52-639BFF1CB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43119-D2B5-4CA7-B445-9DC61BB35516}"/>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153092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6CC7-685B-4F13-A1C1-EE6FCE8B9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52BCA-3C0A-42E5-B45D-58D50DE19D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75A7E-661E-404B-8756-12A9BD1624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B8730-FD0B-415F-AB05-331B816B2CC9}"/>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6" name="Footer Placeholder 5">
            <a:extLst>
              <a:ext uri="{FF2B5EF4-FFF2-40B4-BE49-F238E27FC236}">
                <a16:creationId xmlns:a16="http://schemas.microsoft.com/office/drawing/2014/main" id="{8EC05926-DEF6-4A3B-9605-3AD481178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83AAD-D1CC-497B-A8EE-0A94A6525817}"/>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255215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E18F-CA47-4DFD-9601-49E1704287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9CB355-7A80-4145-9E86-98EB50D50A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269D62-19D5-4161-9F81-FDA21D1828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F2AFB-9F46-4B6A-A616-58881380A9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A36975-6344-4858-A7E8-C4844D5FE1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36C15D-700D-4068-8091-289B493540C6}"/>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8" name="Footer Placeholder 7">
            <a:extLst>
              <a:ext uri="{FF2B5EF4-FFF2-40B4-BE49-F238E27FC236}">
                <a16:creationId xmlns:a16="http://schemas.microsoft.com/office/drawing/2014/main" id="{8C12BAFD-7CEF-4777-B52C-3756047F7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DF06EC-183A-411C-8C77-AB55A610BD64}"/>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377018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C952-1FD9-4C55-B914-E1C9992FB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BDA8B-3458-4C51-8351-F39AB2783A0A}"/>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4" name="Footer Placeholder 3">
            <a:extLst>
              <a:ext uri="{FF2B5EF4-FFF2-40B4-BE49-F238E27FC236}">
                <a16:creationId xmlns:a16="http://schemas.microsoft.com/office/drawing/2014/main" id="{8448CB3E-3A4B-4451-A6C6-DEE770C2C5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18417-2A4A-4EAD-A941-A1E32ED53671}"/>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248781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77BC2-16AC-41CE-8313-97EA03751B2B}"/>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3" name="Footer Placeholder 2">
            <a:extLst>
              <a:ext uri="{FF2B5EF4-FFF2-40B4-BE49-F238E27FC236}">
                <a16:creationId xmlns:a16="http://schemas.microsoft.com/office/drawing/2014/main" id="{68BFA0C8-B0C6-42D3-8080-D06AFDB7F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480860-DE57-4B64-BDB6-61A12E28AD91}"/>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251163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621D-FBA7-415F-AA90-E70FCF2A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BAFBFB-5CDE-43AB-9DA9-5DEDFAD0BC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880E0E-E0A9-45D8-8DA3-F577DDB05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568E24-36FD-43E2-AE0A-AB3180058EA8}"/>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6" name="Footer Placeholder 5">
            <a:extLst>
              <a:ext uri="{FF2B5EF4-FFF2-40B4-BE49-F238E27FC236}">
                <a16:creationId xmlns:a16="http://schemas.microsoft.com/office/drawing/2014/main" id="{3EC4D740-EDF7-43AD-BA55-87C8A6CB3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A7839-5708-498F-AA0B-760BD24437CD}"/>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59975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9615-702E-4EB4-B06B-3194DDFD6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2CAF94-BF16-45C7-8C4E-3D67CB254F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81DDA7-384B-43F7-979D-BADD869AD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D9F4EB-7CA4-4AEC-88D2-494BC7F4522E}"/>
              </a:ext>
            </a:extLst>
          </p:cNvPr>
          <p:cNvSpPr>
            <a:spLocks noGrp="1"/>
          </p:cNvSpPr>
          <p:nvPr>
            <p:ph type="dt" sz="half" idx="10"/>
          </p:nvPr>
        </p:nvSpPr>
        <p:spPr/>
        <p:txBody>
          <a:bodyPr/>
          <a:lstStyle/>
          <a:p>
            <a:fld id="{FAEEFE94-4FDE-45F8-8825-4275BB04DA1B}" type="datetimeFigureOut">
              <a:rPr lang="en-US" smtClean="0"/>
              <a:t>12/24/2017</a:t>
            </a:fld>
            <a:endParaRPr lang="en-US"/>
          </a:p>
        </p:txBody>
      </p:sp>
      <p:sp>
        <p:nvSpPr>
          <p:cNvPr id="6" name="Footer Placeholder 5">
            <a:extLst>
              <a:ext uri="{FF2B5EF4-FFF2-40B4-BE49-F238E27FC236}">
                <a16:creationId xmlns:a16="http://schemas.microsoft.com/office/drawing/2014/main" id="{FAC44EE3-A76B-4683-A2C4-2CCF992B0B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34C5D9-6DC5-48E8-9CC8-CE23974894DA}"/>
              </a:ext>
            </a:extLst>
          </p:cNvPr>
          <p:cNvSpPr>
            <a:spLocks noGrp="1"/>
          </p:cNvSpPr>
          <p:nvPr>
            <p:ph type="sldNum" sz="quarter" idx="12"/>
          </p:nvPr>
        </p:nvSpPr>
        <p:spPr/>
        <p:txBody>
          <a:bodyPr/>
          <a:lstStyle/>
          <a:p>
            <a:fld id="{0FA26ED0-3006-4902-A718-8700BB016FEA}" type="slidenum">
              <a:rPr lang="en-US" smtClean="0"/>
              <a:t>‹#›</a:t>
            </a:fld>
            <a:endParaRPr lang="en-US"/>
          </a:p>
        </p:txBody>
      </p:sp>
    </p:spTree>
    <p:extLst>
      <p:ext uri="{BB962C8B-B14F-4D97-AF65-F5344CB8AC3E}">
        <p14:creationId xmlns:p14="http://schemas.microsoft.com/office/powerpoint/2010/main" val="394072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9F60C-AA50-42A0-8760-595D62FE5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434ADF-A9F8-470A-8491-D8A3C1432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F4D96-9E35-4A4B-8884-75618B471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EFE94-4FDE-45F8-8825-4275BB04DA1B}" type="datetimeFigureOut">
              <a:rPr lang="en-US" smtClean="0"/>
              <a:t>12/24/2017</a:t>
            </a:fld>
            <a:endParaRPr lang="en-US"/>
          </a:p>
        </p:txBody>
      </p:sp>
      <p:sp>
        <p:nvSpPr>
          <p:cNvPr id="5" name="Footer Placeholder 4">
            <a:extLst>
              <a:ext uri="{FF2B5EF4-FFF2-40B4-BE49-F238E27FC236}">
                <a16:creationId xmlns:a16="http://schemas.microsoft.com/office/drawing/2014/main" id="{E37501D2-79EC-4B00-9A9E-9BC0740F5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940D36-7B87-475B-8B8C-C82E1E315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26ED0-3006-4902-A718-8700BB016FEA}" type="slidenum">
              <a:rPr lang="en-US" smtClean="0"/>
              <a:t>‹#›</a:t>
            </a:fld>
            <a:endParaRPr lang="en-US"/>
          </a:p>
        </p:txBody>
      </p:sp>
    </p:spTree>
    <p:extLst>
      <p:ext uri="{BB962C8B-B14F-4D97-AF65-F5344CB8AC3E}">
        <p14:creationId xmlns:p14="http://schemas.microsoft.com/office/powerpoint/2010/main" val="316973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B2E18-CEE3-443F-9BBB-22F604617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2" y="1452282"/>
            <a:ext cx="10183015" cy="5047129"/>
          </a:xfrm>
          <a:prstGeom prst="rect">
            <a:avLst/>
          </a:prstGeom>
        </p:spPr>
      </p:pic>
      <p:sp>
        <p:nvSpPr>
          <p:cNvPr id="2" name="Title 1">
            <a:extLst>
              <a:ext uri="{FF2B5EF4-FFF2-40B4-BE49-F238E27FC236}">
                <a16:creationId xmlns:a16="http://schemas.microsoft.com/office/drawing/2014/main" id="{483D978D-CBC8-43A4-A09D-E24181D846E3}"/>
              </a:ext>
            </a:extLst>
          </p:cNvPr>
          <p:cNvSpPr>
            <a:spLocks noGrp="1"/>
          </p:cNvSpPr>
          <p:nvPr>
            <p:ph type="ctrTitle"/>
          </p:nvPr>
        </p:nvSpPr>
        <p:spPr>
          <a:xfrm>
            <a:off x="502914" y="197220"/>
            <a:ext cx="11115344" cy="1452282"/>
          </a:xfrm>
        </p:spPr>
        <p:txBody>
          <a:bodyPr>
            <a:prstTxWarp prst="textDeflateBottom">
              <a:avLst>
                <a:gd name="adj" fmla="val 66049"/>
              </a:avLst>
            </a:prstTxWarp>
            <a:normAutofit/>
          </a:bodyPr>
          <a:lstStyle/>
          <a:p>
            <a:r>
              <a:rPr lang="en-US" sz="7200" b="1" dirty="0">
                <a:ln w="9525">
                  <a:solidFill>
                    <a:schemeClr val="bg1"/>
                  </a:solidFill>
                  <a:prstDash val="solid"/>
                </a:ln>
                <a:effectLst>
                  <a:outerShdw blurRad="12700" dist="38100" dir="2700000" algn="tl" rotWithShape="0">
                    <a:schemeClr val="bg1">
                      <a:lumMod val="50000"/>
                    </a:schemeClr>
                  </a:outerShdw>
                </a:effectLst>
                <a:latin typeface="BadaBoom BB" panose="020B0603050302020204" pitchFamily="34" charset="0"/>
              </a:rPr>
              <a:t>What Will You Do in the New Year?</a:t>
            </a:r>
          </a:p>
        </p:txBody>
      </p:sp>
    </p:spTree>
    <p:extLst>
      <p:ext uri="{BB962C8B-B14F-4D97-AF65-F5344CB8AC3E}">
        <p14:creationId xmlns:p14="http://schemas.microsoft.com/office/powerpoint/2010/main" val="1085499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6" name="Content Placeholder 5">
            <a:extLst>
              <a:ext uri="{FF2B5EF4-FFF2-40B4-BE49-F238E27FC236}">
                <a16:creationId xmlns:a16="http://schemas.microsoft.com/office/drawing/2014/main" id="{358AB42C-6F08-487E-97DB-4A7B4D39DC12}"/>
              </a:ext>
            </a:extLst>
          </p:cNvPr>
          <p:cNvSpPr>
            <a:spLocks noGrp="1"/>
          </p:cNvSpPr>
          <p:nvPr>
            <p:ph sz="half" idx="2"/>
          </p:nvPr>
        </p:nvSpPr>
        <p:spPr>
          <a:xfrm>
            <a:off x="270933" y="1253066"/>
            <a:ext cx="11650134" cy="5604933"/>
          </a:xfrm>
        </p:spPr>
        <p:txBody>
          <a:bodyPr>
            <a:normAutofit/>
          </a:bodyPr>
          <a:lstStyle/>
          <a:p>
            <a:pPr marL="341313" indent="-341313"/>
            <a:r>
              <a:rPr lang="en-US" sz="4400" b="1" dirty="0"/>
              <a:t>HUG someone worth HOLDING</a:t>
            </a:r>
          </a:p>
          <a:p>
            <a:pPr marL="457200" lvl="1" indent="0">
              <a:buNone/>
            </a:pPr>
            <a:r>
              <a:rPr lang="en-US" sz="4000" i="1" dirty="0"/>
              <a:t>Romans 12:5,10,15-16; 1 John 3:11,14</a:t>
            </a:r>
          </a:p>
          <a:p>
            <a:pPr marL="341313" indent="-341313"/>
            <a:r>
              <a:rPr lang="en-US" sz="4400" b="1" dirty="0"/>
              <a:t>BUY something worth TREASURING</a:t>
            </a:r>
          </a:p>
          <a:p>
            <a:pPr marL="457200" lvl="1" indent="0">
              <a:buNone/>
            </a:pPr>
            <a:r>
              <a:rPr lang="en-US" sz="4000" i="1" dirty="0"/>
              <a:t>Proverbs 23:23; John 8:31-32; Jude 3</a:t>
            </a:r>
          </a:p>
          <a:p>
            <a:pPr marL="341313" indent="-341313"/>
            <a:r>
              <a:rPr lang="en-US" sz="4400" b="1" dirty="0"/>
              <a:t>LISTEN to someone worth HEARING</a:t>
            </a:r>
          </a:p>
          <a:p>
            <a:pPr marL="457200" lvl="1" indent="0">
              <a:buNone/>
            </a:pPr>
            <a:r>
              <a:rPr lang="en-US" sz="4000" i="1" dirty="0"/>
              <a:t>Psalm 81:8-9,11-13; Proverbs 19:20-21</a:t>
            </a:r>
          </a:p>
          <a:p>
            <a:pPr marL="341313" indent="-341313"/>
            <a:r>
              <a:rPr lang="en-US" sz="4400" b="1" dirty="0"/>
              <a:t>BE someone worth KNOWING</a:t>
            </a:r>
          </a:p>
          <a:p>
            <a:pPr marL="457200" lvl="1" indent="0">
              <a:buNone/>
            </a:pPr>
            <a:r>
              <a:rPr lang="en-US" sz="4000" i="1" dirty="0"/>
              <a:t>Philippians 3:17-18; Matthew 5:14-16; Acts 4:36-37</a:t>
            </a:r>
          </a:p>
        </p:txBody>
      </p:sp>
    </p:spTree>
    <p:extLst>
      <p:ext uri="{BB962C8B-B14F-4D97-AF65-F5344CB8AC3E}">
        <p14:creationId xmlns:p14="http://schemas.microsoft.com/office/powerpoint/2010/main" val="101736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anim calcmode="lin" valueType="num">
                                      <p:cBhvr>
                                        <p:cTn id="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anim calcmode="lin" valueType="num">
                                      <p:cBhvr>
                                        <p:cTn id="1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B2E18-CEE3-443F-9BBB-22F604617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492" y="1452282"/>
            <a:ext cx="10183015" cy="5047129"/>
          </a:xfrm>
          <a:prstGeom prst="rect">
            <a:avLst/>
          </a:prstGeom>
        </p:spPr>
      </p:pic>
      <p:sp>
        <p:nvSpPr>
          <p:cNvPr id="2" name="Title 1">
            <a:extLst>
              <a:ext uri="{FF2B5EF4-FFF2-40B4-BE49-F238E27FC236}">
                <a16:creationId xmlns:a16="http://schemas.microsoft.com/office/drawing/2014/main" id="{483D978D-CBC8-43A4-A09D-E24181D846E3}"/>
              </a:ext>
            </a:extLst>
          </p:cNvPr>
          <p:cNvSpPr>
            <a:spLocks noGrp="1"/>
          </p:cNvSpPr>
          <p:nvPr>
            <p:ph type="ctrTitle"/>
          </p:nvPr>
        </p:nvSpPr>
        <p:spPr>
          <a:xfrm>
            <a:off x="502914" y="197220"/>
            <a:ext cx="11115344" cy="1452282"/>
          </a:xfrm>
        </p:spPr>
        <p:txBody>
          <a:bodyPr>
            <a:prstTxWarp prst="textDeflateBottom">
              <a:avLst>
                <a:gd name="adj" fmla="val 66049"/>
              </a:avLst>
            </a:prstTxWarp>
            <a:normAutofit/>
          </a:bodyPr>
          <a:lstStyle/>
          <a:p>
            <a:r>
              <a:rPr lang="en-US" sz="7200" b="1" dirty="0">
                <a:ln w="9525">
                  <a:solidFill>
                    <a:schemeClr val="bg1"/>
                  </a:solidFill>
                  <a:prstDash val="solid"/>
                </a:ln>
                <a:effectLst>
                  <a:outerShdw blurRad="12700" dist="38100" dir="2700000" algn="tl" rotWithShape="0">
                    <a:schemeClr val="bg1">
                      <a:lumMod val="50000"/>
                    </a:schemeClr>
                  </a:outerShdw>
                </a:effectLst>
                <a:latin typeface="BadaBoom BB" panose="020B0603050302020204" pitchFamily="34" charset="0"/>
              </a:rPr>
              <a:t>What Will You Do in the New Year?</a:t>
            </a:r>
          </a:p>
        </p:txBody>
      </p:sp>
      <p:sp>
        <p:nvSpPr>
          <p:cNvPr id="3" name="Rectangle 2">
            <a:extLst>
              <a:ext uri="{FF2B5EF4-FFF2-40B4-BE49-F238E27FC236}">
                <a16:creationId xmlns:a16="http://schemas.microsoft.com/office/drawing/2014/main" id="{12F09805-6D9F-4BC5-8044-B6A0D887B847}"/>
              </a:ext>
            </a:extLst>
          </p:cNvPr>
          <p:cNvSpPr/>
          <p:nvPr/>
        </p:nvSpPr>
        <p:spPr>
          <a:xfrm>
            <a:off x="852055" y="2223656"/>
            <a:ext cx="10335452" cy="4296538"/>
          </a:xfrm>
          <a:prstGeom prst="rect">
            <a:avLst/>
          </a:prstGeom>
          <a:solidFill>
            <a:srgbClr val="B4C7E7">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5400" dirty="0">
              <a:solidFill>
                <a:schemeClr val="tx1"/>
              </a:solidFill>
            </a:endParaRPr>
          </a:p>
          <a:p>
            <a:pPr algn="ctr"/>
            <a:r>
              <a:rPr lang="en-US" sz="5400" b="1" dirty="0">
                <a:solidFill>
                  <a:schemeClr val="tx1"/>
                </a:solidFill>
              </a:rPr>
              <a:t>Will our Lord see a zealous commitment from you in 2018? </a:t>
            </a:r>
            <a:r>
              <a:rPr lang="en-US" sz="4800" dirty="0">
                <a:solidFill>
                  <a:schemeClr val="tx1"/>
                </a:solidFill>
              </a:rPr>
              <a:t>(Romans 12:9-13)</a:t>
            </a:r>
          </a:p>
        </p:txBody>
      </p:sp>
    </p:spTree>
    <p:extLst>
      <p:ext uri="{BB962C8B-B14F-4D97-AF65-F5344CB8AC3E}">
        <p14:creationId xmlns:p14="http://schemas.microsoft.com/office/powerpoint/2010/main" val="142542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5" name="Content Placeholder 4">
            <a:extLst>
              <a:ext uri="{FF2B5EF4-FFF2-40B4-BE49-F238E27FC236}">
                <a16:creationId xmlns:a16="http://schemas.microsoft.com/office/drawing/2014/main" id="{5A6E9D38-0955-4A80-B48D-E20E7804DC38}"/>
              </a:ext>
            </a:extLst>
          </p:cNvPr>
          <p:cNvSpPr>
            <a:spLocks noGrp="1"/>
          </p:cNvSpPr>
          <p:nvPr>
            <p:ph sz="half" idx="1"/>
          </p:nvPr>
        </p:nvSpPr>
        <p:spPr>
          <a:xfrm>
            <a:off x="270933" y="1253067"/>
            <a:ext cx="5748867" cy="5266266"/>
          </a:xfrm>
        </p:spPr>
        <p:txBody>
          <a:bodyPr>
            <a:normAutofit/>
          </a:bodyPr>
          <a:lstStyle/>
          <a:p>
            <a:pPr marL="0" indent="0" algn="ctr">
              <a:buNone/>
            </a:pPr>
            <a:r>
              <a:rPr lang="en-US" sz="3200" dirty="0"/>
              <a:t>Write something worth reading</a:t>
            </a:r>
          </a:p>
          <a:p>
            <a:pPr marL="0" indent="0" algn="ctr">
              <a:buNone/>
            </a:pPr>
            <a:r>
              <a:rPr lang="en-US" sz="3200" dirty="0"/>
              <a:t>Read something worth sharing</a:t>
            </a:r>
          </a:p>
          <a:p>
            <a:pPr marL="0" indent="0" algn="ctr">
              <a:buNone/>
            </a:pPr>
            <a:r>
              <a:rPr lang="en-US" sz="3200" dirty="0"/>
              <a:t>Say something worth repeating</a:t>
            </a:r>
          </a:p>
          <a:p>
            <a:pPr marL="0" indent="0" algn="ctr">
              <a:buNone/>
            </a:pPr>
            <a:r>
              <a:rPr lang="en-US" sz="3200" dirty="0"/>
              <a:t>Give something worth getting</a:t>
            </a:r>
          </a:p>
          <a:p>
            <a:pPr marL="0" indent="0" algn="ctr">
              <a:buNone/>
            </a:pPr>
            <a:r>
              <a:rPr lang="en-US" sz="3200" dirty="0"/>
              <a:t>Choose something worth keeping</a:t>
            </a:r>
          </a:p>
          <a:p>
            <a:pPr marL="0" indent="0" algn="ctr">
              <a:buNone/>
            </a:pPr>
            <a:r>
              <a:rPr lang="en-US" sz="3200" dirty="0"/>
              <a:t>Sacrifice something worth     giving up</a:t>
            </a:r>
          </a:p>
          <a:p>
            <a:pPr marL="0" indent="0" algn="ctr">
              <a:buNone/>
            </a:pPr>
            <a:r>
              <a:rPr lang="en-US" sz="3200" dirty="0"/>
              <a:t>Go somewhere worth seeing</a:t>
            </a:r>
          </a:p>
          <a:p>
            <a:pPr marL="0" indent="0" algn="ctr">
              <a:buNone/>
            </a:pPr>
            <a:r>
              <a:rPr lang="en-US" sz="3200" dirty="0"/>
              <a:t>Eat something worth tasting</a:t>
            </a:r>
          </a:p>
        </p:txBody>
      </p:sp>
      <p:sp>
        <p:nvSpPr>
          <p:cNvPr id="6" name="Content Placeholder 5">
            <a:extLst>
              <a:ext uri="{FF2B5EF4-FFF2-40B4-BE49-F238E27FC236}">
                <a16:creationId xmlns:a16="http://schemas.microsoft.com/office/drawing/2014/main" id="{358AB42C-6F08-487E-97DB-4A7B4D39DC12}"/>
              </a:ext>
            </a:extLst>
          </p:cNvPr>
          <p:cNvSpPr>
            <a:spLocks noGrp="1"/>
          </p:cNvSpPr>
          <p:nvPr>
            <p:ph sz="half" idx="2"/>
          </p:nvPr>
        </p:nvSpPr>
        <p:spPr>
          <a:xfrm>
            <a:off x="6172200" y="1253067"/>
            <a:ext cx="5748866" cy="5266266"/>
          </a:xfrm>
        </p:spPr>
        <p:txBody>
          <a:bodyPr>
            <a:normAutofit/>
          </a:bodyPr>
          <a:lstStyle/>
          <a:p>
            <a:pPr marL="0" indent="0" algn="ctr">
              <a:buNone/>
            </a:pPr>
            <a:r>
              <a:rPr lang="en-US" sz="3200" dirty="0"/>
              <a:t>Hug someone worth holding</a:t>
            </a:r>
          </a:p>
          <a:p>
            <a:pPr marL="0" indent="0" algn="ctr">
              <a:buNone/>
            </a:pPr>
            <a:r>
              <a:rPr lang="en-US" sz="3200" dirty="0"/>
              <a:t>Buy something worth treasuring</a:t>
            </a:r>
          </a:p>
          <a:p>
            <a:pPr marL="0" indent="0" algn="ctr">
              <a:buNone/>
            </a:pPr>
            <a:r>
              <a:rPr lang="en-US" sz="3200" dirty="0"/>
              <a:t>Cry </a:t>
            </a:r>
            <a:r>
              <a:rPr lang="en-US" sz="3200"/>
              <a:t>tears worth </a:t>
            </a:r>
            <a:r>
              <a:rPr lang="en-US" sz="3200" dirty="0"/>
              <a:t>shedding</a:t>
            </a:r>
          </a:p>
          <a:p>
            <a:pPr marL="0" indent="0" algn="ctr">
              <a:buNone/>
            </a:pPr>
            <a:r>
              <a:rPr lang="en-US" sz="3200" dirty="0"/>
              <a:t>Do something worth watching</a:t>
            </a:r>
          </a:p>
          <a:p>
            <a:pPr marL="0" indent="0" algn="ctr">
              <a:buNone/>
            </a:pPr>
            <a:r>
              <a:rPr lang="en-US" sz="3200" dirty="0"/>
              <a:t>Risk something worth protecting</a:t>
            </a:r>
          </a:p>
          <a:p>
            <a:pPr marL="0" indent="0" algn="ctr">
              <a:buNone/>
            </a:pPr>
            <a:r>
              <a:rPr lang="en-US" sz="3200" dirty="0"/>
              <a:t>Listen to someone worth hearing</a:t>
            </a:r>
          </a:p>
          <a:p>
            <a:pPr marL="0" indent="0" algn="ctr">
              <a:buNone/>
            </a:pPr>
            <a:r>
              <a:rPr lang="en-US" sz="3200" dirty="0"/>
              <a:t>Teach something worth learning</a:t>
            </a:r>
          </a:p>
          <a:p>
            <a:pPr marL="0" indent="0" algn="ctr">
              <a:buNone/>
            </a:pPr>
            <a:r>
              <a:rPr lang="en-US" sz="3200" dirty="0"/>
              <a:t>Be someone worth knowing</a:t>
            </a:r>
          </a:p>
          <a:p>
            <a:pPr marL="0" indent="0" algn="r">
              <a:lnSpc>
                <a:spcPct val="100000"/>
              </a:lnSpc>
              <a:spcBef>
                <a:spcPts val="1200"/>
              </a:spcBef>
              <a:buNone/>
            </a:pPr>
            <a:r>
              <a:rPr lang="en-US" sz="3200" i="1" dirty="0"/>
              <a:t>- Kelsey Harris (16)</a:t>
            </a:r>
          </a:p>
        </p:txBody>
      </p:sp>
      <p:cxnSp>
        <p:nvCxnSpPr>
          <p:cNvPr id="8" name="Straight Connector 7">
            <a:extLst>
              <a:ext uri="{FF2B5EF4-FFF2-40B4-BE49-F238E27FC236}">
                <a16:creationId xmlns:a16="http://schemas.microsoft.com/office/drawing/2014/main" id="{1896C058-9364-4CDC-A934-29E6FA5F320F}"/>
              </a:ext>
            </a:extLst>
          </p:cNvPr>
          <p:cNvCxnSpPr/>
          <p:nvPr/>
        </p:nvCxnSpPr>
        <p:spPr>
          <a:xfrm>
            <a:off x="6096000" y="1253067"/>
            <a:ext cx="0" cy="51269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234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5" name="Content Placeholder 4">
            <a:extLst>
              <a:ext uri="{FF2B5EF4-FFF2-40B4-BE49-F238E27FC236}">
                <a16:creationId xmlns:a16="http://schemas.microsoft.com/office/drawing/2014/main" id="{5A6E9D38-0955-4A80-B48D-E20E7804DC38}"/>
              </a:ext>
            </a:extLst>
          </p:cNvPr>
          <p:cNvSpPr>
            <a:spLocks noGrp="1"/>
          </p:cNvSpPr>
          <p:nvPr>
            <p:ph sz="half" idx="1"/>
          </p:nvPr>
        </p:nvSpPr>
        <p:spPr>
          <a:xfrm>
            <a:off x="270933" y="1253067"/>
            <a:ext cx="11403605" cy="5266266"/>
          </a:xfrm>
        </p:spPr>
        <p:txBody>
          <a:bodyPr>
            <a:normAutofit/>
          </a:bodyPr>
          <a:lstStyle/>
          <a:p>
            <a:pPr marL="341313" indent="-341313"/>
            <a:r>
              <a:rPr lang="en-US" sz="4400" b="1" dirty="0"/>
              <a:t>READ something worth SHARING</a:t>
            </a:r>
          </a:p>
          <a:p>
            <a:pPr marL="457200" lvl="1" indent="0">
              <a:buNone/>
            </a:pPr>
            <a:r>
              <a:rPr lang="en-US" sz="4000" i="1" dirty="0"/>
              <a:t>2 Timothy 2:15; Psalm 119:9-16; 1 Timothy 4:16</a:t>
            </a:r>
          </a:p>
        </p:txBody>
      </p:sp>
    </p:spTree>
    <p:extLst>
      <p:ext uri="{BB962C8B-B14F-4D97-AF65-F5344CB8AC3E}">
        <p14:creationId xmlns:p14="http://schemas.microsoft.com/office/powerpoint/2010/main" val="454216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5" name="Content Placeholder 4">
            <a:extLst>
              <a:ext uri="{FF2B5EF4-FFF2-40B4-BE49-F238E27FC236}">
                <a16:creationId xmlns:a16="http://schemas.microsoft.com/office/drawing/2014/main" id="{5A6E9D38-0955-4A80-B48D-E20E7804DC38}"/>
              </a:ext>
            </a:extLst>
          </p:cNvPr>
          <p:cNvSpPr>
            <a:spLocks noGrp="1"/>
          </p:cNvSpPr>
          <p:nvPr>
            <p:ph sz="half" idx="1"/>
          </p:nvPr>
        </p:nvSpPr>
        <p:spPr>
          <a:xfrm>
            <a:off x="270933" y="1253067"/>
            <a:ext cx="11650134" cy="5266266"/>
          </a:xfrm>
        </p:spPr>
        <p:txBody>
          <a:bodyPr>
            <a:normAutofit/>
          </a:bodyPr>
          <a:lstStyle/>
          <a:p>
            <a:pPr marL="341313" indent="-341313"/>
            <a:r>
              <a:rPr lang="en-US" sz="4400" b="1" dirty="0"/>
              <a:t>READ something worth SHARING</a:t>
            </a:r>
          </a:p>
          <a:p>
            <a:pPr marL="457200" lvl="1" indent="0">
              <a:buNone/>
            </a:pPr>
            <a:r>
              <a:rPr lang="en-US" sz="4000" i="1" dirty="0"/>
              <a:t>2 Timothy 2:15; Psalm 119:9-16; 1 Timothy 4:16</a:t>
            </a:r>
          </a:p>
          <a:p>
            <a:pPr marL="341313" indent="-341313"/>
            <a:r>
              <a:rPr lang="en-US" sz="4400" b="1" dirty="0"/>
              <a:t>SAY something worth REPEATING</a:t>
            </a:r>
          </a:p>
          <a:p>
            <a:pPr marL="457200" lvl="1" indent="0">
              <a:buNone/>
            </a:pPr>
            <a:r>
              <a:rPr lang="en-US" sz="4000" i="1" dirty="0"/>
              <a:t>Matthew 28:18-20; 2 Timothy 2:1-2; Colossians 4:6</a:t>
            </a:r>
          </a:p>
        </p:txBody>
      </p:sp>
    </p:spTree>
    <p:extLst>
      <p:ext uri="{BB962C8B-B14F-4D97-AF65-F5344CB8AC3E}">
        <p14:creationId xmlns:p14="http://schemas.microsoft.com/office/powerpoint/2010/main" val="14452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anim calcmode="lin" valueType="num">
                                      <p:cBhvr>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5" name="Content Placeholder 4">
            <a:extLst>
              <a:ext uri="{FF2B5EF4-FFF2-40B4-BE49-F238E27FC236}">
                <a16:creationId xmlns:a16="http://schemas.microsoft.com/office/drawing/2014/main" id="{5A6E9D38-0955-4A80-B48D-E20E7804DC38}"/>
              </a:ext>
            </a:extLst>
          </p:cNvPr>
          <p:cNvSpPr>
            <a:spLocks noGrp="1"/>
          </p:cNvSpPr>
          <p:nvPr>
            <p:ph sz="half" idx="1"/>
          </p:nvPr>
        </p:nvSpPr>
        <p:spPr>
          <a:xfrm>
            <a:off x="270933" y="1253067"/>
            <a:ext cx="11650134" cy="5266266"/>
          </a:xfrm>
        </p:spPr>
        <p:txBody>
          <a:bodyPr>
            <a:normAutofit/>
          </a:bodyPr>
          <a:lstStyle/>
          <a:p>
            <a:pPr marL="341313" indent="-341313"/>
            <a:r>
              <a:rPr lang="en-US" sz="4400" b="1" dirty="0"/>
              <a:t>READ something worth SHARING</a:t>
            </a:r>
          </a:p>
          <a:p>
            <a:pPr marL="457200" lvl="1" indent="0">
              <a:buNone/>
            </a:pPr>
            <a:r>
              <a:rPr lang="en-US" sz="4000" i="1" dirty="0"/>
              <a:t>2 Timothy 2:15; Psalm 119:9-16; 1 Timothy 4:16</a:t>
            </a:r>
          </a:p>
          <a:p>
            <a:pPr marL="341313" indent="-341313"/>
            <a:r>
              <a:rPr lang="en-US" sz="4400" b="1" dirty="0"/>
              <a:t>SAY something worth REPEATING</a:t>
            </a:r>
          </a:p>
          <a:p>
            <a:pPr marL="457200" lvl="1" indent="0">
              <a:buNone/>
            </a:pPr>
            <a:r>
              <a:rPr lang="en-US" sz="4000" i="1" dirty="0"/>
              <a:t>Matthew 28:18-20; 2 Timothy 2:1-2; Colossians 4:6</a:t>
            </a:r>
          </a:p>
          <a:p>
            <a:pPr marL="341313" indent="-341313"/>
            <a:r>
              <a:rPr lang="en-US" sz="4400" b="1" dirty="0"/>
              <a:t>CHOOSE something worth KEEPING</a:t>
            </a:r>
          </a:p>
          <a:p>
            <a:pPr marL="457200" lvl="1" indent="0">
              <a:buNone/>
            </a:pPr>
            <a:r>
              <a:rPr lang="en-US" sz="4000" i="1" dirty="0"/>
              <a:t>Luke 10:41-42; Matthew 13:45-46</a:t>
            </a:r>
          </a:p>
        </p:txBody>
      </p:sp>
    </p:spTree>
    <p:extLst>
      <p:ext uri="{BB962C8B-B14F-4D97-AF65-F5344CB8AC3E}">
        <p14:creationId xmlns:p14="http://schemas.microsoft.com/office/powerpoint/2010/main" val="275336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anim calcmode="lin" valueType="num">
                                      <p:cBhvr>
                                        <p:cTn id="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anim calcmode="lin" valueType="num">
                                      <p:cBhvr>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5" name="Content Placeholder 4">
            <a:extLst>
              <a:ext uri="{FF2B5EF4-FFF2-40B4-BE49-F238E27FC236}">
                <a16:creationId xmlns:a16="http://schemas.microsoft.com/office/drawing/2014/main" id="{5A6E9D38-0955-4A80-B48D-E20E7804DC38}"/>
              </a:ext>
            </a:extLst>
          </p:cNvPr>
          <p:cNvSpPr>
            <a:spLocks noGrp="1"/>
          </p:cNvSpPr>
          <p:nvPr>
            <p:ph sz="half" idx="1"/>
          </p:nvPr>
        </p:nvSpPr>
        <p:spPr>
          <a:xfrm>
            <a:off x="270933" y="1253066"/>
            <a:ext cx="11650134" cy="5604933"/>
          </a:xfrm>
        </p:spPr>
        <p:txBody>
          <a:bodyPr>
            <a:normAutofit/>
          </a:bodyPr>
          <a:lstStyle/>
          <a:p>
            <a:pPr marL="341313" indent="-341313"/>
            <a:r>
              <a:rPr lang="en-US" sz="4400" b="1" dirty="0"/>
              <a:t>READ something worth SHARING</a:t>
            </a:r>
          </a:p>
          <a:p>
            <a:pPr marL="457200" lvl="1" indent="0">
              <a:buNone/>
            </a:pPr>
            <a:r>
              <a:rPr lang="en-US" sz="4000" i="1" dirty="0"/>
              <a:t>2 Timothy 2:15; Psalm 119:9-16; 1 Timothy 4:16</a:t>
            </a:r>
          </a:p>
          <a:p>
            <a:pPr marL="341313" indent="-341313"/>
            <a:r>
              <a:rPr lang="en-US" sz="4400" b="1" dirty="0"/>
              <a:t>SAY something worth REPEATING</a:t>
            </a:r>
          </a:p>
          <a:p>
            <a:pPr marL="457200" lvl="1" indent="0">
              <a:buNone/>
            </a:pPr>
            <a:r>
              <a:rPr lang="en-US" sz="4000" i="1" dirty="0"/>
              <a:t>Matthew 28:18-20; 2 Timothy 2:1-2; Colossians 4:6</a:t>
            </a:r>
          </a:p>
          <a:p>
            <a:pPr marL="341313" indent="-341313"/>
            <a:r>
              <a:rPr lang="en-US" sz="4400" b="1" dirty="0"/>
              <a:t>CHOOSE something worth KEEPING</a:t>
            </a:r>
          </a:p>
          <a:p>
            <a:pPr marL="457200" lvl="1" indent="0">
              <a:buNone/>
            </a:pPr>
            <a:r>
              <a:rPr lang="en-US" sz="4000" i="1" dirty="0"/>
              <a:t>Luke 10:41-42; Matthew 13:45-46</a:t>
            </a:r>
          </a:p>
          <a:p>
            <a:pPr marL="341313" indent="-341313"/>
            <a:r>
              <a:rPr lang="en-US" sz="4400" b="1" dirty="0"/>
              <a:t>SACRIFICE something worth GIVING UP</a:t>
            </a:r>
          </a:p>
          <a:p>
            <a:pPr marL="457200" lvl="1" indent="0">
              <a:buNone/>
            </a:pPr>
            <a:r>
              <a:rPr lang="en-US" sz="4000" i="1" dirty="0"/>
              <a:t>Romans 12:1-2; 2 Corinthians 8:5,12</a:t>
            </a:r>
          </a:p>
        </p:txBody>
      </p:sp>
    </p:spTree>
    <p:extLst>
      <p:ext uri="{BB962C8B-B14F-4D97-AF65-F5344CB8AC3E}">
        <p14:creationId xmlns:p14="http://schemas.microsoft.com/office/powerpoint/2010/main" val="34138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anim calcmode="lin" valueType="num">
                                      <p:cBhvr>
                                        <p:cTn id="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anim calcmode="lin" valueType="num">
                                      <p:cBhvr>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6" name="Content Placeholder 5">
            <a:extLst>
              <a:ext uri="{FF2B5EF4-FFF2-40B4-BE49-F238E27FC236}">
                <a16:creationId xmlns:a16="http://schemas.microsoft.com/office/drawing/2014/main" id="{358AB42C-6F08-487E-97DB-4A7B4D39DC12}"/>
              </a:ext>
            </a:extLst>
          </p:cNvPr>
          <p:cNvSpPr>
            <a:spLocks noGrp="1"/>
          </p:cNvSpPr>
          <p:nvPr>
            <p:ph sz="half" idx="2"/>
          </p:nvPr>
        </p:nvSpPr>
        <p:spPr>
          <a:xfrm>
            <a:off x="270933" y="1253066"/>
            <a:ext cx="11650134" cy="5604933"/>
          </a:xfrm>
        </p:spPr>
        <p:txBody>
          <a:bodyPr>
            <a:normAutofit/>
          </a:bodyPr>
          <a:lstStyle/>
          <a:p>
            <a:pPr marL="341313" indent="-341313"/>
            <a:r>
              <a:rPr lang="en-US" sz="4400" b="1" dirty="0"/>
              <a:t>HUG someone worth HOLDING</a:t>
            </a:r>
          </a:p>
          <a:p>
            <a:pPr marL="457200" lvl="1" indent="0">
              <a:buNone/>
            </a:pPr>
            <a:r>
              <a:rPr lang="en-US" sz="4000" i="1" dirty="0"/>
              <a:t>Romans 12:5,10,15-16; 1 John 3:11,14</a:t>
            </a:r>
          </a:p>
        </p:txBody>
      </p:sp>
    </p:spTree>
    <p:extLst>
      <p:ext uri="{BB962C8B-B14F-4D97-AF65-F5344CB8AC3E}">
        <p14:creationId xmlns:p14="http://schemas.microsoft.com/office/powerpoint/2010/main" val="1949364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anim calcmode="lin" valueType="num">
                                      <p:cBhvr>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6" name="Content Placeholder 5">
            <a:extLst>
              <a:ext uri="{FF2B5EF4-FFF2-40B4-BE49-F238E27FC236}">
                <a16:creationId xmlns:a16="http://schemas.microsoft.com/office/drawing/2014/main" id="{358AB42C-6F08-487E-97DB-4A7B4D39DC12}"/>
              </a:ext>
            </a:extLst>
          </p:cNvPr>
          <p:cNvSpPr>
            <a:spLocks noGrp="1"/>
          </p:cNvSpPr>
          <p:nvPr>
            <p:ph sz="half" idx="2"/>
          </p:nvPr>
        </p:nvSpPr>
        <p:spPr>
          <a:xfrm>
            <a:off x="270933" y="1253066"/>
            <a:ext cx="11650134" cy="5604933"/>
          </a:xfrm>
        </p:spPr>
        <p:txBody>
          <a:bodyPr>
            <a:normAutofit/>
          </a:bodyPr>
          <a:lstStyle/>
          <a:p>
            <a:pPr marL="341313" indent="-341313"/>
            <a:r>
              <a:rPr lang="en-US" sz="4400" b="1" dirty="0"/>
              <a:t>HUG someone worth HOLDING</a:t>
            </a:r>
          </a:p>
          <a:p>
            <a:pPr marL="457200" lvl="1" indent="0">
              <a:buNone/>
            </a:pPr>
            <a:r>
              <a:rPr lang="en-US" sz="4000" i="1" dirty="0"/>
              <a:t>Romans 12:5,10,15-16; 1 John 3:11,14</a:t>
            </a:r>
          </a:p>
          <a:p>
            <a:pPr marL="341313" indent="-341313"/>
            <a:r>
              <a:rPr lang="en-US" sz="4400" b="1" dirty="0"/>
              <a:t>BUY something worth TREASURING</a:t>
            </a:r>
          </a:p>
          <a:p>
            <a:pPr marL="457200" lvl="1" indent="0">
              <a:buNone/>
            </a:pPr>
            <a:r>
              <a:rPr lang="en-US" sz="4000" i="1" dirty="0"/>
              <a:t>Proverbs 23:23; John 8:31-32; Jude 3</a:t>
            </a:r>
          </a:p>
        </p:txBody>
      </p:sp>
    </p:spTree>
    <p:extLst>
      <p:ext uri="{BB962C8B-B14F-4D97-AF65-F5344CB8AC3E}">
        <p14:creationId xmlns:p14="http://schemas.microsoft.com/office/powerpoint/2010/main" val="28698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anim calcmode="lin" valueType="num">
                                      <p:cBhvr>
                                        <p:cTn id="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anim calcmode="lin" valueType="num">
                                      <p:cBhvr>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161CA-E981-49DB-AF8B-78B36F191540}"/>
              </a:ext>
            </a:extLst>
          </p:cNvPr>
          <p:cNvSpPr>
            <a:spLocks noGrp="1"/>
          </p:cNvSpPr>
          <p:nvPr>
            <p:ph type="title"/>
          </p:nvPr>
        </p:nvSpPr>
        <p:spPr>
          <a:xfrm>
            <a:off x="270933" y="118533"/>
            <a:ext cx="11082867" cy="1134534"/>
          </a:xfrm>
        </p:spPr>
        <p:txBody>
          <a:bodyPr>
            <a:normAutofit/>
          </a:bodyPr>
          <a:lstStyle/>
          <a:p>
            <a:pPr algn="ctr"/>
            <a:r>
              <a:rPr lang="en-US" sz="6000" dirty="0">
                <a:latin typeface="BadaBoom BB" panose="020B0603050302020204" pitchFamily="34" charset="0"/>
              </a:rPr>
              <a:t>This year I want to…</a:t>
            </a:r>
          </a:p>
        </p:txBody>
      </p:sp>
      <p:sp>
        <p:nvSpPr>
          <p:cNvPr id="6" name="Content Placeholder 5">
            <a:extLst>
              <a:ext uri="{FF2B5EF4-FFF2-40B4-BE49-F238E27FC236}">
                <a16:creationId xmlns:a16="http://schemas.microsoft.com/office/drawing/2014/main" id="{358AB42C-6F08-487E-97DB-4A7B4D39DC12}"/>
              </a:ext>
            </a:extLst>
          </p:cNvPr>
          <p:cNvSpPr>
            <a:spLocks noGrp="1"/>
          </p:cNvSpPr>
          <p:nvPr>
            <p:ph sz="half" idx="2"/>
          </p:nvPr>
        </p:nvSpPr>
        <p:spPr>
          <a:xfrm>
            <a:off x="270933" y="1253066"/>
            <a:ext cx="11650134" cy="5604933"/>
          </a:xfrm>
        </p:spPr>
        <p:txBody>
          <a:bodyPr>
            <a:normAutofit/>
          </a:bodyPr>
          <a:lstStyle/>
          <a:p>
            <a:pPr marL="341313" indent="-341313"/>
            <a:r>
              <a:rPr lang="en-US" sz="4400" b="1" dirty="0"/>
              <a:t>HUG someone worth HOLDING</a:t>
            </a:r>
          </a:p>
          <a:p>
            <a:pPr marL="457200" lvl="1" indent="0">
              <a:buNone/>
            </a:pPr>
            <a:r>
              <a:rPr lang="en-US" sz="4000" i="1" dirty="0"/>
              <a:t>Romans 12:5,10,15-16; 1 John 3:11,14</a:t>
            </a:r>
          </a:p>
          <a:p>
            <a:pPr marL="341313" indent="-341313"/>
            <a:r>
              <a:rPr lang="en-US" sz="4400" b="1" dirty="0"/>
              <a:t>BUY something worth TREASURING</a:t>
            </a:r>
          </a:p>
          <a:p>
            <a:pPr marL="457200" lvl="1" indent="0">
              <a:buNone/>
            </a:pPr>
            <a:r>
              <a:rPr lang="en-US" sz="4000" i="1" dirty="0"/>
              <a:t>Proverbs 23:23; John 8:31-32; Jude 3</a:t>
            </a:r>
          </a:p>
          <a:p>
            <a:pPr marL="341313" indent="-341313"/>
            <a:r>
              <a:rPr lang="en-US" sz="4400" b="1" dirty="0"/>
              <a:t>LISTEN to someone worth HEARING</a:t>
            </a:r>
          </a:p>
          <a:p>
            <a:pPr marL="457200" lvl="1" indent="0">
              <a:buNone/>
            </a:pPr>
            <a:r>
              <a:rPr lang="en-US" sz="4000" i="1" dirty="0"/>
              <a:t>Psalm 81:8-9,11-13; Proverbs 19:20-21</a:t>
            </a:r>
          </a:p>
        </p:txBody>
      </p:sp>
    </p:spTree>
    <p:extLst>
      <p:ext uri="{BB962C8B-B14F-4D97-AF65-F5344CB8AC3E}">
        <p14:creationId xmlns:p14="http://schemas.microsoft.com/office/powerpoint/2010/main" val="4516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anim calcmode="lin" valueType="num">
                                      <p:cBhvr>
                                        <p:cTn id="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anim calcmode="lin" valueType="num">
                                      <p:cBhvr>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2260</Words>
  <Application>Microsoft Office PowerPoint</Application>
  <PresentationFormat>Widescreen</PresentationFormat>
  <Paragraphs>159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BadaBoom BB</vt:lpstr>
      <vt:lpstr>Arial</vt:lpstr>
      <vt:lpstr>Office Theme</vt:lpstr>
      <vt:lpstr>What Will You Do in the New Year?</vt:lpstr>
      <vt:lpstr>This year I want to…</vt:lpstr>
      <vt:lpstr>This year I want to…</vt:lpstr>
      <vt:lpstr>This year I want to…</vt:lpstr>
      <vt:lpstr>This year I want to…</vt:lpstr>
      <vt:lpstr>This year I want to…</vt:lpstr>
      <vt:lpstr>This year I want to…</vt:lpstr>
      <vt:lpstr>This year I want to…</vt:lpstr>
      <vt:lpstr>This year I want to…</vt:lpstr>
      <vt:lpstr>This year I want to…</vt:lpstr>
      <vt:lpstr>What Will You Do in the New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year I want to…</dc:title>
  <dc:creator>Stan Cox</dc:creator>
  <cp:lastModifiedBy>Stan Cox</cp:lastModifiedBy>
  <cp:revision>21</cp:revision>
  <dcterms:created xsi:type="dcterms:W3CDTF">2017-12-24T00:19:24Z</dcterms:created>
  <dcterms:modified xsi:type="dcterms:W3CDTF">2017-12-24T19:13:52Z</dcterms:modified>
</cp:coreProperties>
</file>